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319" r:id="rId6"/>
    <p:sldId id="340" r:id="rId7"/>
    <p:sldId id="326" r:id="rId8"/>
    <p:sldId id="318" r:id="rId9"/>
    <p:sldId id="322" r:id="rId10"/>
    <p:sldId id="313" r:id="rId11"/>
    <p:sldId id="330" r:id="rId12"/>
    <p:sldId id="328" r:id="rId13"/>
    <p:sldId id="329" r:id="rId14"/>
    <p:sldId id="278" r:id="rId15"/>
    <p:sldId id="332" r:id="rId16"/>
    <p:sldId id="337" r:id="rId17"/>
    <p:sldId id="321" r:id="rId18"/>
    <p:sldId id="324" r:id="rId19"/>
    <p:sldId id="338" r:id="rId20"/>
    <p:sldId id="339" r:id="rId21"/>
    <p:sldId id="333" r:id="rId22"/>
    <p:sldId id="323" r:id="rId23"/>
    <p:sldId id="310" r:id="rId24"/>
    <p:sldId id="325" r:id="rId25"/>
    <p:sldId id="33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7862892-F2D5-4EBA-B9A3-0B1141D93A1B}">
          <p14:sldIdLst>
            <p14:sldId id="256"/>
            <p14:sldId id="319"/>
            <p14:sldId id="340"/>
            <p14:sldId id="326"/>
            <p14:sldId id="318"/>
            <p14:sldId id="322"/>
            <p14:sldId id="313"/>
            <p14:sldId id="330"/>
            <p14:sldId id="328"/>
            <p14:sldId id="329"/>
            <p14:sldId id="278"/>
            <p14:sldId id="332"/>
            <p14:sldId id="337"/>
            <p14:sldId id="321"/>
            <p14:sldId id="324"/>
            <p14:sldId id="338"/>
            <p14:sldId id="339"/>
            <p14:sldId id="333"/>
            <p14:sldId id="323"/>
            <p14:sldId id="310"/>
            <p14:sldId id="325"/>
            <p14:sldId id="33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6BB8E3-D786-155F-372C-A5924D680956}" name="Lisa Wilkinson (7259)" initials="lw" userId="S::lisa.wilkinson@leics.police.uk::7a612396-84ae-480a-8f8b-6ccca42621b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EA0"/>
    <a:srgbClr val="E6D8EA"/>
    <a:srgbClr val="BADFCD"/>
    <a:srgbClr val="C6A5CF"/>
    <a:srgbClr val="823D94"/>
    <a:srgbClr val="FAF8E8"/>
    <a:srgbClr val="F4EEF6"/>
    <a:srgbClr val="E8F4EE"/>
    <a:srgbClr val="FEF9F6"/>
    <a:srgbClr val="FDF8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14" autoAdjust="0"/>
  </p:normalViewPr>
  <p:slideViewPr>
    <p:cSldViewPr snapToGrid="0">
      <p:cViewPr varScale="1">
        <p:scale>
          <a:sx n="92" d="100"/>
          <a:sy n="92" d="100"/>
        </p:scale>
        <p:origin x="12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41A52C-F7A6-42BD-ACA4-764ABDD6016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7116BD4B-C5B3-416F-B9E7-984BA6AED853}">
      <dgm:prSet phldrT="[Text]" custT="1"/>
      <dgm:spPr>
        <a:solidFill>
          <a:srgbClr val="E6D8EA"/>
        </a:solidFill>
      </dgm:spPr>
      <dgm:t>
        <a:bodyPr/>
        <a:lstStyle/>
        <a:p>
          <a:r>
            <a:rPr lang="en-GB" sz="2000" b="0">
              <a:solidFill>
                <a:schemeClr val="tx1"/>
              </a:solidFill>
              <a:effectLst/>
              <a:latin typeface="Poppins" panose="00000500000000000000" pitchFamily="2" charset="0"/>
              <a:ea typeface="+mn-ea"/>
              <a:cs typeface="Poppins" panose="00000500000000000000" pitchFamily="2" charset="0"/>
            </a:rPr>
            <a:t>92.6% of children aged 10–15-year-olds go online daily or almost daily</a:t>
          </a:r>
          <a:r>
            <a:rPr lang="en-GB" sz="1600" b="0">
              <a:solidFill>
                <a:schemeClr val="tx1"/>
              </a:solidFill>
              <a:effectLst/>
              <a:latin typeface="Poppins" panose="00000500000000000000" pitchFamily="2" charset="0"/>
              <a:ea typeface="+mn-ea"/>
              <a:cs typeface="Poppins" panose="00000500000000000000" pitchFamily="2" charset="0"/>
            </a:rPr>
            <a:t>.</a:t>
          </a:r>
          <a:endParaRPr lang="en-GB" sz="1600" b="0">
            <a:solidFill>
              <a:srgbClr val="823D94"/>
            </a:solidFill>
            <a:latin typeface="Poppins" panose="00000500000000000000" pitchFamily="2" charset="0"/>
            <a:cs typeface="Poppins" panose="00000500000000000000" pitchFamily="2" charset="0"/>
          </a:endParaRPr>
        </a:p>
      </dgm:t>
    </dgm:pt>
    <dgm:pt modelId="{D8F792E4-7023-4FB7-B91E-A7B6AE80C6E7}" type="parTrans" cxnId="{9BFB7181-ABDA-49F0-9FC8-20EEE47AD21D}">
      <dgm:prSet/>
      <dgm:spPr/>
      <dgm:t>
        <a:bodyPr/>
        <a:lstStyle/>
        <a:p>
          <a:endParaRPr lang="en-GB"/>
        </a:p>
      </dgm:t>
    </dgm:pt>
    <dgm:pt modelId="{FFC54ED2-6F87-4FD5-B8A3-5DEE42A7D507}" type="sibTrans" cxnId="{9BFB7181-ABDA-49F0-9FC8-20EEE47AD21D}">
      <dgm:prSet/>
      <dgm:spPr/>
      <dgm:t>
        <a:bodyPr/>
        <a:lstStyle/>
        <a:p>
          <a:endParaRPr lang="en-GB"/>
        </a:p>
      </dgm:t>
    </dgm:pt>
    <dgm:pt modelId="{B3FCF53F-8D41-4706-842F-47BEF4162697}">
      <dgm:prSet phldrT="[Text]" custT="1"/>
      <dgm:spPr>
        <a:solidFill>
          <a:srgbClr val="BADFCD"/>
        </a:solidFill>
      </dgm:spPr>
      <dgm:t>
        <a:bodyPr/>
        <a:lstStyle/>
        <a:p>
          <a:pPr>
            <a:buFont typeface="Arial" panose="020B0604020202020204" pitchFamily="34" charset="0"/>
            <a:buChar char="•"/>
          </a:pPr>
          <a:r>
            <a:rPr lang="en-GB" sz="2000" b="0">
              <a:solidFill>
                <a:schemeClr val="tx1"/>
              </a:solidFill>
              <a:effectLst/>
              <a:latin typeface="Poppins" panose="00000500000000000000" pitchFamily="2" charset="0"/>
              <a:ea typeface="+mn-ea"/>
              <a:cs typeface="Poppins" panose="00000500000000000000" pitchFamily="2" charset="0"/>
            </a:rPr>
            <a:t>30.1% use the internet </a:t>
          </a:r>
          <a:r>
            <a:rPr lang="en-GB" sz="2000" b="0" i="1">
              <a:solidFill>
                <a:schemeClr val="tx1"/>
              </a:solidFill>
              <a:effectLst/>
              <a:latin typeface="Poppins" panose="00000500000000000000" pitchFamily="2" charset="0"/>
              <a:ea typeface="+mn-ea"/>
              <a:cs typeface="Poppins" panose="00000500000000000000" pitchFamily="2" charset="0"/>
            </a:rPr>
            <a:t>almost all the time.</a:t>
          </a:r>
          <a:endParaRPr lang="en-GB" sz="2000" b="0">
            <a:solidFill>
              <a:srgbClr val="823D94"/>
            </a:solidFill>
            <a:latin typeface="Poppins" panose="00000500000000000000" pitchFamily="2" charset="0"/>
            <a:cs typeface="Poppins" panose="00000500000000000000" pitchFamily="2" charset="0"/>
          </a:endParaRPr>
        </a:p>
      </dgm:t>
    </dgm:pt>
    <dgm:pt modelId="{DABB6D8F-340E-4CED-9BD7-C079906B9CEC}" type="parTrans" cxnId="{271E562C-BF9E-4A7C-8431-B3569AD02463}">
      <dgm:prSet/>
      <dgm:spPr/>
      <dgm:t>
        <a:bodyPr/>
        <a:lstStyle/>
        <a:p>
          <a:endParaRPr lang="en-GB"/>
        </a:p>
      </dgm:t>
    </dgm:pt>
    <dgm:pt modelId="{1CD656DF-FCBC-47A6-A5AB-E299531AA4DA}" type="sibTrans" cxnId="{271E562C-BF9E-4A7C-8431-B3569AD02463}">
      <dgm:prSet/>
      <dgm:spPr/>
      <dgm:t>
        <a:bodyPr/>
        <a:lstStyle/>
        <a:p>
          <a:endParaRPr lang="en-GB"/>
        </a:p>
      </dgm:t>
    </dgm:pt>
    <dgm:pt modelId="{A42FF078-BBFD-4330-A663-890871538B07}">
      <dgm:prSet phldrT="[Text]" custT="1"/>
      <dgm:spPr>
        <a:solidFill>
          <a:srgbClr val="F7EEA0"/>
        </a:solidFill>
      </dgm:spPr>
      <dgm:t>
        <a:bodyPr/>
        <a:lstStyle/>
        <a:p>
          <a:r>
            <a:rPr lang="en-GB" sz="2000" b="0">
              <a:solidFill>
                <a:schemeClr val="tx1"/>
              </a:solidFill>
              <a:effectLst/>
              <a:latin typeface="Poppins" panose="00000500000000000000" pitchFamily="2" charset="0"/>
              <a:ea typeface="+mn-ea"/>
              <a:cs typeface="Poppins" panose="00000500000000000000" pitchFamily="2" charset="0"/>
            </a:rPr>
            <a:t>58.1% spent three or more hours online on an ordinary school day</a:t>
          </a:r>
          <a:r>
            <a:rPr lang="en-GB" sz="2400" b="0">
              <a:solidFill>
                <a:schemeClr val="tx1"/>
              </a:solidFill>
              <a:effectLst/>
              <a:latin typeface="Poppins" panose="00000500000000000000" pitchFamily="2" charset="0"/>
              <a:ea typeface="+mn-ea"/>
              <a:cs typeface="Poppins" panose="00000500000000000000" pitchFamily="2" charset="0"/>
            </a:rPr>
            <a:t>.</a:t>
          </a:r>
          <a:r>
            <a:rPr lang="en-GB" sz="2800" b="1">
              <a:solidFill>
                <a:schemeClr val="tx1"/>
              </a:solidFill>
              <a:effectLst/>
              <a:latin typeface="+mn-lt"/>
              <a:ea typeface="+mn-ea"/>
              <a:cs typeface="+mn-cs"/>
            </a:rPr>
            <a:t> </a:t>
          </a:r>
          <a:endParaRPr lang="en-GB" sz="2800" b="1">
            <a:solidFill>
              <a:srgbClr val="823D94"/>
            </a:solidFill>
            <a:latin typeface="Poppins" panose="00000500000000000000" pitchFamily="2" charset="0"/>
            <a:cs typeface="Poppins" panose="00000500000000000000" pitchFamily="2" charset="0"/>
          </a:endParaRPr>
        </a:p>
      </dgm:t>
    </dgm:pt>
    <dgm:pt modelId="{C0D06547-774F-448F-B438-621818016404}" type="parTrans" cxnId="{551E171A-2249-41CB-B154-6877A9AA961C}">
      <dgm:prSet/>
      <dgm:spPr/>
      <dgm:t>
        <a:bodyPr/>
        <a:lstStyle/>
        <a:p>
          <a:endParaRPr lang="en-GB"/>
        </a:p>
      </dgm:t>
    </dgm:pt>
    <dgm:pt modelId="{78648B87-C0B9-460E-9F46-87EE6F4616B6}" type="sibTrans" cxnId="{551E171A-2249-41CB-B154-6877A9AA961C}">
      <dgm:prSet/>
      <dgm:spPr/>
      <dgm:t>
        <a:bodyPr/>
        <a:lstStyle/>
        <a:p>
          <a:endParaRPr lang="en-GB"/>
        </a:p>
      </dgm:t>
    </dgm:pt>
    <dgm:pt modelId="{92A0B98E-A491-49EC-83B7-AA534A6403CD}" type="pres">
      <dgm:prSet presAssocID="{0E41A52C-F7A6-42BD-ACA4-764ABDD60165}" presName="linear" presStyleCnt="0">
        <dgm:presLayoutVars>
          <dgm:dir/>
          <dgm:animLvl val="lvl"/>
          <dgm:resizeHandles val="exact"/>
        </dgm:presLayoutVars>
      </dgm:prSet>
      <dgm:spPr/>
    </dgm:pt>
    <dgm:pt modelId="{F14DE060-67F7-4746-8448-D892D3F1D95A}" type="pres">
      <dgm:prSet presAssocID="{7116BD4B-C5B3-416F-B9E7-984BA6AED853}" presName="parentLin" presStyleCnt="0"/>
      <dgm:spPr/>
    </dgm:pt>
    <dgm:pt modelId="{BDEED658-4CCA-49B8-B758-5D04BA584B3E}" type="pres">
      <dgm:prSet presAssocID="{7116BD4B-C5B3-416F-B9E7-984BA6AED853}" presName="parentLeftMargin" presStyleLbl="node1" presStyleIdx="0" presStyleCnt="3"/>
      <dgm:spPr/>
    </dgm:pt>
    <dgm:pt modelId="{F40E0918-206A-40F9-9607-D263F549D2A7}" type="pres">
      <dgm:prSet presAssocID="{7116BD4B-C5B3-416F-B9E7-984BA6AED853}" presName="parentText" presStyleLbl="node1" presStyleIdx="0" presStyleCnt="3">
        <dgm:presLayoutVars>
          <dgm:chMax val="0"/>
          <dgm:bulletEnabled val="1"/>
        </dgm:presLayoutVars>
      </dgm:prSet>
      <dgm:spPr/>
    </dgm:pt>
    <dgm:pt modelId="{DC9FA03C-9EFC-4271-B61D-F9643B19AB1B}" type="pres">
      <dgm:prSet presAssocID="{7116BD4B-C5B3-416F-B9E7-984BA6AED853}" presName="negativeSpace" presStyleCnt="0"/>
      <dgm:spPr/>
    </dgm:pt>
    <dgm:pt modelId="{BD6FFA62-92C4-452B-A5F0-4C88574FC618}" type="pres">
      <dgm:prSet presAssocID="{7116BD4B-C5B3-416F-B9E7-984BA6AED853}" presName="childText" presStyleLbl="conFgAcc1" presStyleIdx="0" presStyleCnt="3">
        <dgm:presLayoutVars>
          <dgm:bulletEnabled val="1"/>
        </dgm:presLayoutVars>
      </dgm:prSet>
      <dgm:spPr>
        <a:ln>
          <a:solidFill>
            <a:srgbClr val="823D94"/>
          </a:solidFill>
        </a:ln>
      </dgm:spPr>
    </dgm:pt>
    <dgm:pt modelId="{D30A8E20-1FED-4EB4-9FBA-B1B310156B05}" type="pres">
      <dgm:prSet presAssocID="{FFC54ED2-6F87-4FD5-B8A3-5DEE42A7D507}" presName="spaceBetweenRectangles" presStyleCnt="0"/>
      <dgm:spPr/>
    </dgm:pt>
    <dgm:pt modelId="{E79167A7-EBE1-4FB6-BB8A-83CD0F8FEF2B}" type="pres">
      <dgm:prSet presAssocID="{B3FCF53F-8D41-4706-842F-47BEF4162697}" presName="parentLin" presStyleCnt="0"/>
      <dgm:spPr/>
    </dgm:pt>
    <dgm:pt modelId="{E08CA261-418C-4AB2-8435-894C65CB3DA0}" type="pres">
      <dgm:prSet presAssocID="{B3FCF53F-8D41-4706-842F-47BEF4162697}" presName="parentLeftMargin" presStyleLbl="node1" presStyleIdx="0" presStyleCnt="3"/>
      <dgm:spPr/>
    </dgm:pt>
    <dgm:pt modelId="{08B8FAE6-2685-470C-BBD4-C8680DA1B878}" type="pres">
      <dgm:prSet presAssocID="{B3FCF53F-8D41-4706-842F-47BEF4162697}" presName="parentText" presStyleLbl="node1" presStyleIdx="1" presStyleCnt="3">
        <dgm:presLayoutVars>
          <dgm:chMax val="0"/>
          <dgm:bulletEnabled val="1"/>
        </dgm:presLayoutVars>
      </dgm:prSet>
      <dgm:spPr/>
    </dgm:pt>
    <dgm:pt modelId="{92A31696-87BD-4FD3-93ED-0B9417E7B2D9}" type="pres">
      <dgm:prSet presAssocID="{B3FCF53F-8D41-4706-842F-47BEF4162697}" presName="negativeSpace" presStyleCnt="0"/>
      <dgm:spPr/>
    </dgm:pt>
    <dgm:pt modelId="{2180E389-B9B6-4D20-B7E7-4FAB60ACF26D}" type="pres">
      <dgm:prSet presAssocID="{B3FCF53F-8D41-4706-842F-47BEF4162697}" presName="childText" presStyleLbl="conFgAcc1" presStyleIdx="1" presStyleCnt="3">
        <dgm:presLayoutVars>
          <dgm:bulletEnabled val="1"/>
        </dgm:presLayoutVars>
      </dgm:prSet>
      <dgm:spPr>
        <a:ln>
          <a:solidFill>
            <a:srgbClr val="823D94"/>
          </a:solidFill>
        </a:ln>
      </dgm:spPr>
    </dgm:pt>
    <dgm:pt modelId="{4793B103-06DB-427B-9272-F35F1D7362A3}" type="pres">
      <dgm:prSet presAssocID="{1CD656DF-FCBC-47A6-A5AB-E299531AA4DA}" presName="spaceBetweenRectangles" presStyleCnt="0"/>
      <dgm:spPr/>
    </dgm:pt>
    <dgm:pt modelId="{EB79E307-2E52-4676-B2FA-81007C11214B}" type="pres">
      <dgm:prSet presAssocID="{A42FF078-BBFD-4330-A663-890871538B07}" presName="parentLin" presStyleCnt="0"/>
      <dgm:spPr/>
    </dgm:pt>
    <dgm:pt modelId="{D8639B69-738C-45A4-800A-129DEA47DCBA}" type="pres">
      <dgm:prSet presAssocID="{A42FF078-BBFD-4330-A663-890871538B07}" presName="parentLeftMargin" presStyleLbl="node1" presStyleIdx="1" presStyleCnt="3"/>
      <dgm:spPr/>
    </dgm:pt>
    <dgm:pt modelId="{B94917DA-2011-47DA-9513-710BAA0F5546}" type="pres">
      <dgm:prSet presAssocID="{A42FF078-BBFD-4330-A663-890871538B07}" presName="parentText" presStyleLbl="node1" presStyleIdx="2" presStyleCnt="3">
        <dgm:presLayoutVars>
          <dgm:chMax val="0"/>
          <dgm:bulletEnabled val="1"/>
        </dgm:presLayoutVars>
      </dgm:prSet>
      <dgm:spPr/>
    </dgm:pt>
    <dgm:pt modelId="{D38153D4-1A4A-4715-932E-E8231F1CB2FA}" type="pres">
      <dgm:prSet presAssocID="{A42FF078-BBFD-4330-A663-890871538B07}" presName="negativeSpace" presStyleCnt="0"/>
      <dgm:spPr/>
    </dgm:pt>
    <dgm:pt modelId="{662093A8-CC7C-4F88-8649-F50BDB594627}" type="pres">
      <dgm:prSet presAssocID="{A42FF078-BBFD-4330-A663-890871538B07}" presName="childText" presStyleLbl="conFgAcc1" presStyleIdx="2" presStyleCnt="3">
        <dgm:presLayoutVars>
          <dgm:bulletEnabled val="1"/>
        </dgm:presLayoutVars>
      </dgm:prSet>
      <dgm:spPr>
        <a:ln>
          <a:solidFill>
            <a:srgbClr val="823D94"/>
          </a:solidFill>
        </a:ln>
      </dgm:spPr>
    </dgm:pt>
  </dgm:ptLst>
  <dgm:cxnLst>
    <dgm:cxn modelId="{70D9430F-E113-4B4F-8BAC-21CF727FF51E}" type="presOf" srcId="{B3FCF53F-8D41-4706-842F-47BEF4162697}" destId="{E08CA261-418C-4AB2-8435-894C65CB3DA0}" srcOrd="0" destOrd="0" presId="urn:microsoft.com/office/officeart/2005/8/layout/list1"/>
    <dgm:cxn modelId="{6B985219-4D41-4B3E-8F4A-AA51F3478B88}" type="presOf" srcId="{7116BD4B-C5B3-416F-B9E7-984BA6AED853}" destId="{BDEED658-4CCA-49B8-B758-5D04BA584B3E}" srcOrd="0" destOrd="0" presId="urn:microsoft.com/office/officeart/2005/8/layout/list1"/>
    <dgm:cxn modelId="{551E171A-2249-41CB-B154-6877A9AA961C}" srcId="{0E41A52C-F7A6-42BD-ACA4-764ABDD60165}" destId="{A42FF078-BBFD-4330-A663-890871538B07}" srcOrd="2" destOrd="0" parTransId="{C0D06547-774F-448F-B438-621818016404}" sibTransId="{78648B87-C0B9-460E-9F46-87EE6F4616B6}"/>
    <dgm:cxn modelId="{271E562C-BF9E-4A7C-8431-B3569AD02463}" srcId="{0E41A52C-F7A6-42BD-ACA4-764ABDD60165}" destId="{B3FCF53F-8D41-4706-842F-47BEF4162697}" srcOrd="1" destOrd="0" parTransId="{DABB6D8F-340E-4CED-9BD7-C079906B9CEC}" sibTransId="{1CD656DF-FCBC-47A6-A5AB-E299531AA4DA}"/>
    <dgm:cxn modelId="{2E4CC833-1278-43FB-AF4F-35746B9DE41F}" type="presOf" srcId="{0E41A52C-F7A6-42BD-ACA4-764ABDD60165}" destId="{92A0B98E-A491-49EC-83B7-AA534A6403CD}" srcOrd="0" destOrd="0" presId="urn:microsoft.com/office/officeart/2005/8/layout/list1"/>
    <dgm:cxn modelId="{79314F53-DFD8-4386-A991-F5026C25C69D}" type="presOf" srcId="{B3FCF53F-8D41-4706-842F-47BEF4162697}" destId="{08B8FAE6-2685-470C-BBD4-C8680DA1B878}" srcOrd="1" destOrd="0" presId="urn:microsoft.com/office/officeart/2005/8/layout/list1"/>
    <dgm:cxn modelId="{9BFB7181-ABDA-49F0-9FC8-20EEE47AD21D}" srcId="{0E41A52C-F7A6-42BD-ACA4-764ABDD60165}" destId="{7116BD4B-C5B3-416F-B9E7-984BA6AED853}" srcOrd="0" destOrd="0" parTransId="{D8F792E4-7023-4FB7-B91E-A7B6AE80C6E7}" sibTransId="{FFC54ED2-6F87-4FD5-B8A3-5DEE42A7D507}"/>
    <dgm:cxn modelId="{31B252C0-2847-49D7-8100-4BB8B37D57CF}" type="presOf" srcId="{A42FF078-BBFD-4330-A663-890871538B07}" destId="{B94917DA-2011-47DA-9513-710BAA0F5546}" srcOrd="1" destOrd="0" presId="urn:microsoft.com/office/officeart/2005/8/layout/list1"/>
    <dgm:cxn modelId="{BE9EA5E3-0457-4FB9-81F8-9DE1D92176C2}" type="presOf" srcId="{A42FF078-BBFD-4330-A663-890871538B07}" destId="{D8639B69-738C-45A4-800A-129DEA47DCBA}" srcOrd="0" destOrd="0" presId="urn:microsoft.com/office/officeart/2005/8/layout/list1"/>
    <dgm:cxn modelId="{48F795E9-F524-4579-977A-280E39DBDCFB}" type="presOf" srcId="{7116BD4B-C5B3-416F-B9E7-984BA6AED853}" destId="{F40E0918-206A-40F9-9607-D263F549D2A7}" srcOrd="1" destOrd="0" presId="urn:microsoft.com/office/officeart/2005/8/layout/list1"/>
    <dgm:cxn modelId="{5B0F6875-4289-4885-8365-DE09E9ECE91E}" type="presParOf" srcId="{92A0B98E-A491-49EC-83B7-AA534A6403CD}" destId="{F14DE060-67F7-4746-8448-D892D3F1D95A}" srcOrd="0" destOrd="0" presId="urn:microsoft.com/office/officeart/2005/8/layout/list1"/>
    <dgm:cxn modelId="{0B58A1F7-905F-4C3A-82C6-0493A408AA46}" type="presParOf" srcId="{F14DE060-67F7-4746-8448-D892D3F1D95A}" destId="{BDEED658-4CCA-49B8-B758-5D04BA584B3E}" srcOrd="0" destOrd="0" presId="urn:microsoft.com/office/officeart/2005/8/layout/list1"/>
    <dgm:cxn modelId="{973DCAF5-CC27-40CD-B2F2-A14B30F9E831}" type="presParOf" srcId="{F14DE060-67F7-4746-8448-D892D3F1D95A}" destId="{F40E0918-206A-40F9-9607-D263F549D2A7}" srcOrd="1" destOrd="0" presId="urn:microsoft.com/office/officeart/2005/8/layout/list1"/>
    <dgm:cxn modelId="{033C8EC1-B06D-4826-8E01-93A47DC979B7}" type="presParOf" srcId="{92A0B98E-A491-49EC-83B7-AA534A6403CD}" destId="{DC9FA03C-9EFC-4271-B61D-F9643B19AB1B}" srcOrd="1" destOrd="0" presId="urn:microsoft.com/office/officeart/2005/8/layout/list1"/>
    <dgm:cxn modelId="{53DB0C75-CC59-48C8-A918-986941D0B975}" type="presParOf" srcId="{92A0B98E-A491-49EC-83B7-AA534A6403CD}" destId="{BD6FFA62-92C4-452B-A5F0-4C88574FC618}" srcOrd="2" destOrd="0" presId="urn:microsoft.com/office/officeart/2005/8/layout/list1"/>
    <dgm:cxn modelId="{C612093A-75EB-4293-BD46-6391CC545E9B}" type="presParOf" srcId="{92A0B98E-A491-49EC-83B7-AA534A6403CD}" destId="{D30A8E20-1FED-4EB4-9FBA-B1B310156B05}" srcOrd="3" destOrd="0" presId="urn:microsoft.com/office/officeart/2005/8/layout/list1"/>
    <dgm:cxn modelId="{E7745A4A-40BD-4113-AE00-0B21689E9C92}" type="presParOf" srcId="{92A0B98E-A491-49EC-83B7-AA534A6403CD}" destId="{E79167A7-EBE1-4FB6-BB8A-83CD0F8FEF2B}" srcOrd="4" destOrd="0" presId="urn:microsoft.com/office/officeart/2005/8/layout/list1"/>
    <dgm:cxn modelId="{8E16A758-EDCA-4F02-AF1A-BAB04B7FC820}" type="presParOf" srcId="{E79167A7-EBE1-4FB6-BB8A-83CD0F8FEF2B}" destId="{E08CA261-418C-4AB2-8435-894C65CB3DA0}" srcOrd="0" destOrd="0" presId="urn:microsoft.com/office/officeart/2005/8/layout/list1"/>
    <dgm:cxn modelId="{D0B1F0D0-276C-4CBF-918F-4AE6E38F3860}" type="presParOf" srcId="{E79167A7-EBE1-4FB6-BB8A-83CD0F8FEF2B}" destId="{08B8FAE6-2685-470C-BBD4-C8680DA1B878}" srcOrd="1" destOrd="0" presId="urn:microsoft.com/office/officeart/2005/8/layout/list1"/>
    <dgm:cxn modelId="{57A27E80-BE2A-41CA-854E-56B670C4AD28}" type="presParOf" srcId="{92A0B98E-A491-49EC-83B7-AA534A6403CD}" destId="{92A31696-87BD-4FD3-93ED-0B9417E7B2D9}" srcOrd="5" destOrd="0" presId="urn:microsoft.com/office/officeart/2005/8/layout/list1"/>
    <dgm:cxn modelId="{AF537C26-C145-4ED3-B39A-A4A4E37B5A55}" type="presParOf" srcId="{92A0B98E-A491-49EC-83B7-AA534A6403CD}" destId="{2180E389-B9B6-4D20-B7E7-4FAB60ACF26D}" srcOrd="6" destOrd="0" presId="urn:microsoft.com/office/officeart/2005/8/layout/list1"/>
    <dgm:cxn modelId="{41F07EF4-2292-4C14-9522-808340CB7997}" type="presParOf" srcId="{92A0B98E-A491-49EC-83B7-AA534A6403CD}" destId="{4793B103-06DB-427B-9272-F35F1D7362A3}" srcOrd="7" destOrd="0" presId="urn:microsoft.com/office/officeart/2005/8/layout/list1"/>
    <dgm:cxn modelId="{3C2DE073-EEE8-4A70-95FB-562627B5DBF5}" type="presParOf" srcId="{92A0B98E-A491-49EC-83B7-AA534A6403CD}" destId="{EB79E307-2E52-4676-B2FA-81007C11214B}" srcOrd="8" destOrd="0" presId="urn:microsoft.com/office/officeart/2005/8/layout/list1"/>
    <dgm:cxn modelId="{553C6E23-7F84-4A73-ADF7-610E22330ADC}" type="presParOf" srcId="{EB79E307-2E52-4676-B2FA-81007C11214B}" destId="{D8639B69-738C-45A4-800A-129DEA47DCBA}" srcOrd="0" destOrd="0" presId="urn:microsoft.com/office/officeart/2005/8/layout/list1"/>
    <dgm:cxn modelId="{541E1AC4-2E27-4E27-BE09-F414A7C8B55A}" type="presParOf" srcId="{EB79E307-2E52-4676-B2FA-81007C11214B}" destId="{B94917DA-2011-47DA-9513-710BAA0F5546}" srcOrd="1" destOrd="0" presId="urn:microsoft.com/office/officeart/2005/8/layout/list1"/>
    <dgm:cxn modelId="{36D841CE-08E1-4237-8C6A-CE1D6FCEB9CE}" type="presParOf" srcId="{92A0B98E-A491-49EC-83B7-AA534A6403CD}" destId="{D38153D4-1A4A-4715-932E-E8231F1CB2FA}" srcOrd="9" destOrd="0" presId="urn:microsoft.com/office/officeart/2005/8/layout/list1"/>
    <dgm:cxn modelId="{45463F6A-7B5A-4EC9-99A7-FF886B869F4D}" type="presParOf" srcId="{92A0B98E-A491-49EC-83B7-AA534A6403CD}" destId="{662093A8-CC7C-4F88-8649-F50BDB59462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D49F1D-3303-41D1-8A3A-023B576F5791}"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E47790FD-DAD5-43F0-8E48-C8E6B20F5511}">
      <dgm:prSet phldrT="[Text]" phldr="0"/>
      <dgm:spPr>
        <a:solidFill>
          <a:srgbClr val="823D94"/>
        </a:solidFill>
        <a:ln>
          <a:solidFill>
            <a:srgbClr val="823D94"/>
          </a:solidFill>
        </a:ln>
      </dgm:spPr>
      <dgm:t>
        <a:bodyPr/>
        <a:lstStyle/>
        <a:p>
          <a:r>
            <a:rPr lang="en-GB" dirty="0">
              <a:solidFill>
                <a:schemeClr val="bg1"/>
              </a:solidFill>
            </a:rPr>
            <a:t>Framework of Benefits </a:t>
          </a:r>
        </a:p>
      </dgm:t>
    </dgm:pt>
    <dgm:pt modelId="{CE1B9A66-E0B3-406C-BAF7-D422DE85B3D8}" type="parTrans" cxnId="{62AB39DD-F38A-46E2-8BE7-7015084B44F4}">
      <dgm:prSet/>
      <dgm:spPr/>
      <dgm:t>
        <a:bodyPr/>
        <a:lstStyle/>
        <a:p>
          <a:endParaRPr lang="en-GB"/>
        </a:p>
      </dgm:t>
    </dgm:pt>
    <dgm:pt modelId="{D851EE41-EC4F-49E1-81C4-89C52DDD5E8C}" type="sibTrans" cxnId="{62AB39DD-F38A-46E2-8BE7-7015084B44F4}">
      <dgm:prSet/>
      <dgm:spPr/>
      <dgm:t>
        <a:bodyPr/>
        <a:lstStyle/>
        <a:p>
          <a:endParaRPr lang="en-GB"/>
        </a:p>
      </dgm:t>
    </dgm:pt>
    <dgm:pt modelId="{4F6EE592-15A3-49B7-9A7C-6EC6B285FA07}">
      <dgm:prSet phldrT="[Text]" phldr="0" custT="1"/>
      <dgm:spPr>
        <a:solidFill>
          <a:srgbClr val="F7EEA0"/>
        </a:solidFill>
      </dgm:spPr>
      <dgm:t>
        <a:bodyPr/>
        <a:lstStyle/>
        <a:p>
          <a:r>
            <a:rPr lang="en-GB" sz="2800" dirty="0">
              <a:solidFill>
                <a:srgbClr val="823D94"/>
              </a:solidFill>
            </a:rPr>
            <a:t>Knowledge</a:t>
          </a:r>
          <a:endParaRPr lang="en-GB" sz="2000" dirty="0">
            <a:solidFill>
              <a:srgbClr val="823D94"/>
            </a:solidFill>
          </a:endParaRPr>
        </a:p>
      </dgm:t>
    </dgm:pt>
    <dgm:pt modelId="{4105DCB2-C857-4FE8-B66D-37A1CB802E4F}" type="parTrans" cxnId="{9FBD934B-6B20-4EA5-912F-A8305D7D5255}">
      <dgm:prSet/>
      <dgm:spPr/>
      <dgm:t>
        <a:bodyPr/>
        <a:lstStyle/>
        <a:p>
          <a:endParaRPr lang="en-GB"/>
        </a:p>
      </dgm:t>
    </dgm:pt>
    <dgm:pt modelId="{6F612E18-5D2A-41CF-B537-C6526F34C776}" type="sibTrans" cxnId="{9FBD934B-6B20-4EA5-912F-A8305D7D5255}">
      <dgm:prSet/>
      <dgm:spPr/>
      <dgm:t>
        <a:bodyPr/>
        <a:lstStyle/>
        <a:p>
          <a:endParaRPr lang="en-GB"/>
        </a:p>
      </dgm:t>
    </dgm:pt>
    <dgm:pt modelId="{EA86A772-8000-43CD-9EDB-BA444A43C2EE}">
      <dgm:prSet phldrT="[Text]" phldr="0" custT="1"/>
      <dgm:spPr>
        <a:solidFill>
          <a:srgbClr val="BADFCD"/>
        </a:solidFill>
      </dgm:spPr>
      <dgm:t>
        <a:bodyPr/>
        <a:lstStyle/>
        <a:p>
          <a:r>
            <a:rPr lang="en-GB" sz="2800" dirty="0">
              <a:solidFill>
                <a:srgbClr val="823D94"/>
              </a:solidFill>
            </a:rPr>
            <a:t>Connection</a:t>
          </a:r>
          <a:r>
            <a:rPr lang="en-GB" sz="2000" dirty="0"/>
            <a:t> </a:t>
          </a:r>
        </a:p>
      </dgm:t>
    </dgm:pt>
    <dgm:pt modelId="{D62CB384-FB12-41C9-AC4F-E692846D191F}" type="parTrans" cxnId="{3C2D7B4E-25D3-4D4E-A151-A88481AB6B70}">
      <dgm:prSet/>
      <dgm:spPr/>
      <dgm:t>
        <a:bodyPr/>
        <a:lstStyle/>
        <a:p>
          <a:endParaRPr lang="en-GB"/>
        </a:p>
      </dgm:t>
    </dgm:pt>
    <dgm:pt modelId="{8B660DCE-4BAC-4679-97DE-07CBC3DFD980}" type="sibTrans" cxnId="{3C2D7B4E-25D3-4D4E-A151-A88481AB6B70}">
      <dgm:prSet/>
      <dgm:spPr/>
      <dgm:t>
        <a:bodyPr/>
        <a:lstStyle/>
        <a:p>
          <a:endParaRPr lang="en-GB"/>
        </a:p>
      </dgm:t>
    </dgm:pt>
    <dgm:pt modelId="{2349F782-5872-4440-AFFD-31B12422DD27}">
      <dgm:prSet phldrT="[Text]" phldr="0" custT="1"/>
      <dgm:spPr>
        <a:solidFill>
          <a:srgbClr val="E6D8EA"/>
        </a:solidFill>
      </dgm:spPr>
      <dgm:t>
        <a:bodyPr/>
        <a:lstStyle/>
        <a:p>
          <a:r>
            <a:rPr lang="en-GB" sz="2800" dirty="0">
              <a:solidFill>
                <a:srgbClr val="823D94"/>
              </a:solidFill>
            </a:rPr>
            <a:t>Enjoyment</a:t>
          </a:r>
          <a:r>
            <a:rPr lang="en-GB" sz="2000" dirty="0"/>
            <a:t> </a:t>
          </a:r>
        </a:p>
      </dgm:t>
    </dgm:pt>
    <dgm:pt modelId="{5F5297CC-DD0A-4BFE-9CB6-93872C8FFC75}" type="parTrans" cxnId="{5D864C96-9ED0-421C-924A-7F6BC54E0E8B}">
      <dgm:prSet/>
      <dgm:spPr/>
      <dgm:t>
        <a:bodyPr/>
        <a:lstStyle/>
        <a:p>
          <a:endParaRPr lang="en-GB"/>
        </a:p>
      </dgm:t>
    </dgm:pt>
    <dgm:pt modelId="{7D13046C-CC89-43B3-B5F9-0DDF5471EC25}" type="sibTrans" cxnId="{5D864C96-9ED0-421C-924A-7F6BC54E0E8B}">
      <dgm:prSet/>
      <dgm:spPr/>
      <dgm:t>
        <a:bodyPr/>
        <a:lstStyle/>
        <a:p>
          <a:endParaRPr lang="en-GB"/>
        </a:p>
      </dgm:t>
    </dgm:pt>
    <dgm:pt modelId="{B3C1E9DD-1F5A-4F7C-9279-324771B78760}">
      <dgm:prSet phldrT="[Text]" phldr="0" custT="1"/>
      <dgm:spPr>
        <a:solidFill>
          <a:srgbClr val="F7EEA0"/>
        </a:solidFill>
      </dgm:spPr>
      <dgm:t>
        <a:bodyPr/>
        <a:lstStyle/>
        <a:p>
          <a:r>
            <a:rPr lang="en-GB" sz="2800" dirty="0">
              <a:solidFill>
                <a:srgbClr val="823D94"/>
              </a:solidFill>
            </a:rPr>
            <a:t>Expression</a:t>
          </a:r>
          <a:r>
            <a:rPr lang="en-GB" sz="2000" dirty="0"/>
            <a:t> </a:t>
          </a:r>
        </a:p>
      </dgm:t>
    </dgm:pt>
    <dgm:pt modelId="{B44CFBCC-2D6A-4BA6-9653-4A028733C1CC}" type="parTrans" cxnId="{FDC35825-7A9C-43FE-B4BF-5359E2A37DCB}">
      <dgm:prSet/>
      <dgm:spPr/>
      <dgm:t>
        <a:bodyPr/>
        <a:lstStyle/>
        <a:p>
          <a:endParaRPr lang="en-GB"/>
        </a:p>
      </dgm:t>
    </dgm:pt>
    <dgm:pt modelId="{06DF2EBD-406A-4E44-AA63-1E892278E0D2}" type="sibTrans" cxnId="{FDC35825-7A9C-43FE-B4BF-5359E2A37DCB}">
      <dgm:prSet/>
      <dgm:spPr/>
      <dgm:t>
        <a:bodyPr/>
        <a:lstStyle/>
        <a:p>
          <a:endParaRPr lang="en-GB"/>
        </a:p>
      </dgm:t>
    </dgm:pt>
    <dgm:pt modelId="{7ADCE7FD-C909-4489-B287-1CF70B9FA426}" type="pres">
      <dgm:prSet presAssocID="{B2D49F1D-3303-41D1-8A3A-023B576F5791}" presName="diagram" presStyleCnt="0">
        <dgm:presLayoutVars>
          <dgm:chMax val="1"/>
          <dgm:dir/>
          <dgm:animLvl val="ctr"/>
          <dgm:resizeHandles val="exact"/>
        </dgm:presLayoutVars>
      </dgm:prSet>
      <dgm:spPr/>
    </dgm:pt>
    <dgm:pt modelId="{E0D2FAEC-83BB-4F74-90E6-FB4D25B2642B}" type="pres">
      <dgm:prSet presAssocID="{B2D49F1D-3303-41D1-8A3A-023B576F5791}" presName="matrix" presStyleCnt="0"/>
      <dgm:spPr/>
    </dgm:pt>
    <dgm:pt modelId="{8019C11D-5469-4740-9A22-F58D3AFFA496}" type="pres">
      <dgm:prSet presAssocID="{B2D49F1D-3303-41D1-8A3A-023B576F5791}" presName="tile1" presStyleLbl="node1" presStyleIdx="0" presStyleCnt="4"/>
      <dgm:spPr/>
    </dgm:pt>
    <dgm:pt modelId="{7EA80EFE-97FE-4A8B-BBF4-9B73D3B06786}" type="pres">
      <dgm:prSet presAssocID="{B2D49F1D-3303-41D1-8A3A-023B576F5791}" presName="tile1text" presStyleLbl="node1" presStyleIdx="0" presStyleCnt="4">
        <dgm:presLayoutVars>
          <dgm:chMax val="0"/>
          <dgm:chPref val="0"/>
          <dgm:bulletEnabled val="1"/>
        </dgm:presLayoutVars>
      </dgm:prSet>
      <dgm:spPr/>
    </dgm:pt>
    <dgm:pt modelId="{F721DE5C-FD82-4B49-A4D5-F3FCD65DC995}" type="pres">
      <dgm:prSet presAssocID="{B2D49F1D-3303-41D1-8A3A-023B576F5791}" presName="tile2" presStyleLbl="node1" presStyleIdx="1" presStyleCnt="4"/>
      <dgm:spPr/>
    </dgm:pt>
    <dgm:pt modelId="{12545162-905E-42C5-8D47-1BF1273B1CCA}" type="pres">
      <dgm:prSet presAssocID="{B2D49F1D-3303-41D1-8A3A-023B576F5791}" presName="tile2text" presStyleLbl="node1" presStyleIdx="1" presStyleCnt="4">
        <dgm:presLayoutVars>
          <dgm:chMax val="0"/>
          <dgm:chPref val="0"/>
          <dgm:bulletEnabled val="1"/>
        </dgm:presLayoutVars>
      </dgm:prSet>
      <dgm:spPr/>
    </dgm:pt>
    <dgm:pt modelId="{D1AF9E0A-F665-4442-B6EC-BEC8E03AB4B8}" type="pres">
      <dgm:prSet presAssocID="{B2D49F1D-3303-41D1-8A3A-023B576F5791}" presName="tile3" presStyleLbl="node1" presStyleIdx="2" presStyleCnt="4"/>
      <dgm:spPr/>
    </dgm:pt>
    <dgm:pt modelId="{D9634C94-AF8C-44D9-9CDE-A80682D93CAE}" type="pres">
      <dgm:prSet presAssocID="{B2D49F1D-3303-41D1-8A3A-023B576F5791}" presName="tile3text" presStyleLbl="node1" presStyleIdx="2" presStyleCnt="4">
        <dgm:presLayoutVars>
          <dgm:chMax val="0"/>
          <dgm:chPref val="0"/>
          <dgm:bulletEnabled val="1"/>
        </dgm:presLayoutVars>
      </dgm:prSet>
      <dgm:spPr/>
    </dgm:pt>
    <dgm:pt modelId="{87E3A83D-8069-4E44-BA49-62F69A7267F8}" type="pres">
      <dgm:prSet presAssocID="{B2D49F1D-3303-41D1-8A3A-023B576F5791}" presName="tile4" presStyleLbl="node1" presStyleIdx="3" presStyleCnt="4"/>
      <dgm:spPr/>
    </dgm:pt>
    <dgm:pt modelId="{2EA6A547-5320-432D-B188-1AD64377AC48}" type="pres">
      <dgm:prSet presAssocID="{B2D49F1D-3303-41D1-8A3A-023B576F5791}" presName="tile4text" presStyleLbl="node1" presStyleIdx="3" presStyleCnt="4">
        <dgm:presLayoutVars>
          <dgm:chMax val="0"/>
          <dgm:chPref val="0"/>
          <dgm:bulletEnabled val="1"/>
        </dgm:presLayoutVars>
      </dgm:prSet>
      <dgm:spPr/>
    </dgm:pt>
    <dgm:pt modelId="{E153C191-7CE2-459C-ADEC-756ABC5DF96F}" type="pres">
      <dgm:prSet presAssocID="{B2D49F1D-3303-41D1-8A3A-023B576F5791}" presName="centerTile" presStyleLbl="fgShp" presStyleIdx="0" presStyleCnt="1">
        <dgm:presLayoutVars>
          <dgm:chMax val="0"/>
          <dgm:chPref val="0"/>
        </dgm:presLayoutVars>
      </dgm:prSet>
      <dgm:spPr/>
    </dgm:pt>
  </dgm:ptLst>
  <dgm:cxnLst>
    <dgm:cxn modelId="{FDC35825-7A9C-43FE-B4BF-5359E2A37DCB}" srcId="{E47790FD-DAD5-43F0-8E48-C8E6B20F5511}" destId="{B3C1E9DD-1F5A-4F7C-9279-324771B78760}" srcOrd="3" destOrd="0" parTransId="{B44CFBCC-2D6A-4BA6-9653-4A028733C1CC}" sibTransId="{06DF2EBD-406A-4E44-AA63-1E892278E0D2}"/>
    <dgm:cxn modelId="{2BA0D53E-9339-4334-A21A-4B1692C7D9E5}" type="presOf" srcId="{2349F782-5872-4440-AFFD-31B12422DD27}" destId="{D9634C94-AF8C-44D9-9CDE-A80682D93CAE}" srcOrd="1" destOrd="0" presId="urn:microsoft.com/office/officeart/2005/8/layout/matrix1"/>
    <dgm:cxn modelId="{37351961-2E24-4C5A-9D67-A0F0BF3651C8}" type="presOf" srcId="{2349F782-5872-4440-AFFD-31B12422DD27}" destId="{D1AF9E0A-F665-4442-B6EC-BEC8E03AB4B8}" srcOrd="0" destOrd="0" presId="urn:microsoft.com/office/officeart/2005/8/layout/matrix1"/>
    <dgm:cxn modelId="{DD965B64-BA52-42FD-B77E-9FE2AF007A9C}" type="presOf" srcId="{E47790FD-DAD5-43F0-8E48-C8E6B20F5511}" destId="{E153C191-7CE2-459C-ADEC-756ABC5DF96F}" srcOrd="0" destOrd="0" presId="urn:microsoft.com/office/officeart/2005/8/layout/matrix1"/>
    <dgm:cxn modelId="{D0197546-FB77-442E-8011-13BB7D4875EF}" type="presOf" srcId="{EA86A772-8000-43CD-9EDB-BA444A43C2EE}" destId="{12545162-905E-42C5-8D47-1BF1273B1CCA}" srcOrd="1" destOrd="0" presId="urn:microsoft.com/office/officeart/2005/8/layout/matrix1"/>
    <dgm:cxn modelId="{9FBD934B-6B20-4EA5-912F-A8305D7D5255}" srcId="{E47790FD-DAD5-43F0-8E48-C8E6B20F5511}" destId="{4F6EE592-15A3-49B7-9A7C-6EC6B285FA07}" srcOrd="0" destOrd="0" parTransId="{4105DCB2-C857-4FE8-B66D-37A1CB802E4F}" sibTransId="{6F612E18-5D2A-41CF-B537-C6526F34C776}"/>
    <dgm:cxn modelId="{3C2D7B4E-25D3-4D4E-A151-A88481AB6B70}" srcId="{E47790FD-DAD5-43F0-8E48-C8E6B20F5511}" destId="{EA86A772-8000-43CD-9EDB-BA444A43C2EE}" srcOrd="1" destOrd="0" parTransId="{D62CB384-FB12-41C9-AC4F-E692846D191F}" sibTransId="{8B660DCE-4BAC-4679-97DE-07CBC3DFD980}"/>
    <dgm:cxn modelId="{D9B68150-D0C1-45E0-A9B1-A9055F9418A5}" type="presOf" srcId="{4F6EE592-15A3-49B7-9A7C-6EC6B285FA07}" destId="{8019C11D-5469-4740-9A22-F58D3AFFA496}" srcOrd="0" destOrd="0" presId="urn:microsoft.com/office/officeart/2005/8/layout/matrix1"/>
    <dgm:cxn modelId="{17E7A356-9BB6-4DF2-A9D6-83C733E41D62}" type="presOf" srcId="{EA86A772-8000-43CD-9EDB-BA444A43C2EE}" destId="{F721DE5C-FD82-4B49-A4D5-F3FCD65DC995}" srcOrd="0" destOrd="0" presId="urn:microsoft.com/office/officeart/2005/8/layout/matrix1"/>
    <dgm:cxn modelId="{356EB38E-9E77-4763-9854-C3A397EEC141}" type="presOf" srcId="{4F6EE592-15A3-49B7-9A7C-6EC6B285FA07}" destId="{7EA80EFE-97FE-4A8B-BBF4-9B73D3B06786}" srcOrd="1" destOrd="0" presId="urn:microsoft.com/office/officeart/2005/8/layout/matrix1"/>
    <dgm:cxn modelId="{5D864C96-9ED0-421C-924A-7F6BC54E0E8B}" srcId="{E47790FD-DAD5-43F0-8E48-C8E6B20F5511}" destId="{2349F782-5872-4440-AFFD-31B12422DD27}" srcOrd="2" destOrd="0" parTransId="{5F5297CC-DD0A-4BFE-9CB6-93872C8FFC75}" sibTransId="{7D13046C-CC89-43B3-B5F9-0DDF5471EC25}"/>
    <dgm:cxn modelId="{130D53C9-AE0D-4495-9F3E-C4DAD976EF6B}" type="presOf" srcId="{B2D49F1D-3303-41D1-8A3A-023B576F5791}" destId="{7ADCE7FD-C909-4489-B287-1CF70B9FA426}" srcOrd="0" destOrd="0" presId="urn:microsoft.com/office/officeart/2005/8/layout/matrix1"/>
    <dgm:cxn modelId="{4CE4ECCA-6618-4522-B3A2-6B96A6CFE960}" type="presOf" srcId="{B3C1E9DD-1F5A-4F7C-9279-324771B78760}" destId="{2EA6A547-5320-432D-B188-1AD64377AC48}" srcOrd="1" destOrd="0" presId="urn:microsoft.com/office/officeart/2005/8/layout/matrix1"/>
    <dgm:cxn modelId="{62AB39DD-F38A-46E2-8BE7-7015084B44F4}" srcId="{B2D49F1D-3303-41D1-8A3A-023B576F5791}" destId="{E47790FD-DAD5-43F0-8E48-C8E6B20F5511}" srcOrd="0" destOrd="0" parTransId="{CE1B9A66-E0B3-406C-BAF7-D422DE85B3D8}" sibTransId="{D851EE41-EC4F-49E1-81C4-89C52DDD5E8C}"/>
    <dgm:cxn modelId="{13950BE0-17BF-4D6B-AF4E-004F405E7931}" type="presOf" srcId="{B3C1E9DD-1F5A-4F7C-9279-324771B78760}" destId="{87E3A83D-8069-4E44-BA49-62F69A7267F8}" srcOrd="0" destOrd="0" presId="urn:microsoft.com/office/officeart/2005/8/layout/matrix1"/>
    <dgm:cxn modelId="{B66D9373-9BFF-46D7-82C5-2759A607FD1B}" type="presParOf" srcId="{7ADCE7FD-C909-4489-B287-1CF70B9FA426}" destId="{E0D2FAEC-83BB-4F74-90E6-FB4D25B2642B}" srcOrd="0" destOrd="0" presId="urn:microsoft.com/office/officeart/2005/8/layout/matrix1"/>
    <dgm:cxn modelId="{270AA2C4-11A7-40C9-84E5-ED2D0AF11058}" type="presParOf" srcId="{E0D2FAEC-83BB-4F74-90E6-FB4D25B2642B}" destId="{8019C11D-5469-4740-9A22-F58D3AFFA496}" srcOrd="0" destOrd="0" presId="urn:microsoft.com/office/officeart/2005/8/layout/matrix1"/>
    <dgm:cxn modelId="{EB5C2107-ECF1-448F-BB07-9323DF35FDCD}" type="presParOf" srcId="{E0D2FAEC-83BB-4F74-90E6-FB4D25B2642B}" destId="{7EA80EFE-97FE-4A8B-BBF4-9B73D3B06786}" srcOrd="1" destOrd="0" presId="urn:microsoft.com/office/officeart/2005/8/layout/matrix1"/>
    <dgm:cxn modelId="{E7C2B12C-1894-4047-9A23-D2164C8C0615}" type="presParOf" srcId="{E0D2FAEC-83BB-4F74-90E6-FB4D25B2642B}" destId="{F721DE5C-FD82-4B49-A4D5-F3FCD65DC995}" srcOrd="2" destOrd="0" presId="urn:microsoft.com/office/officeart/2005/8/layout/matrix1"/>
    <dgm:cxn modelId="{C781AFB3-36B6-457A-9316-6CDA6F8AED9F}" type="presParOf" srcId="{E0D2FAEC-83BB-4F74-90E6-FB4D25B2642B}" destId="{12545162-905E-42C5-8D47-1BF1273B1CCA}" srcOrd="3" destOrd="0" presId="urn:microsoft.com/office/officeart/2005/8/layout/matrix1"/>
    <dgm:cxn modelId="{AC6A5ED2-5B43-4CA9-ACF0-83C44B69FD93}" type="presParOf" srcId="{E0D2FAEC-83BB-4F74-90E6-FB4D25B2642B}" destId="{D1AF9E0A-F665-4442-B6EC-BEC8E03AB4B8}" srcOrd="4" destOrd="0" presId="urn:microsoft.com/office/officeart/2005/8/layout/matrix1"/>
    <dgm:cxn modelId="{43E2979F-C423-40D3-98F0-360346A82B74}" type="presParOf" srcId="{E0D2FAEC-83BB-4F74-90E6-FB4D25B2642B}" destId="{D9634C94-AF8C-44D9-9CDE-A80682D93CAE}" srcOrd="5" destOrd="0" presId="urn:microsoft.com/office/officeart/2005/8/layout/matrix1"/>
    <dgm:cxn modelId="{567A04AC-67E2-4C10-B0D6-BF3731865678}" type="presParOf" srcId="{E0D2FAEC-83BB-4F74-90E6-FB4D25B2642B}" destId="{87E3A83D-8069-4E44-BA49-62F69A7267F8}" srcOrd="6" destOrd="0" presId="urn:microsoft.com/office/officeart/2005/8/layout/matrix1"/>
    <dgm:cxn modelId="{748A4A8A-7F48-440E-979D-7043ED1BDD8A}" type="presParOf" srcId="{E0D2FAEC-83BB-4F74-90E6-FB4D25B2642B}" destId="{2EA6A547-5320-432D-B188-1AD64377AC48}" srcOrd="7" destOrd="0" presId="urn:microsoft.com/office/officeart/2005/8/layout/matrix1"/>
    <dgm:cxn modelId="{7E9DA98A-42A1-49E7-940D-DD0D14682CCA}" type="presParOf" srcId="{7ADCE7FD-C909-4489-B287-1CF70B9FA426}" destId="{E153C191-7CE2-459C-ADEC-756ABC5DF96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D49F1D-3303-41D1-8A3A-023B576F5791}"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E47790FD-DAD5-43F0-8E48-C8E6B20F5511}">
      <dgm:prSet phldrT="[Text]" phldr="0"/>
      <dgm:spPr>
        <a:solidFill>
          <a:srgbClr val="823D94"/>
        </a:solidFill>
        <a:ln>
          <a:solidFill>
            <a:srgbClr val="823D94"/>
          </a:solidFill>
        </a:ln>
      </dgm:spPr>
      <dgm:t>
        <a:bodyPr/>
        <a:lstStyle/>
        <a:p>
          <a:r>
            <a:rPr lang="en-GB" dirty="0">
              <a:solidFill>
                <a:schemeClr val="bg1"/>
              </a:solidFill>
            </a:rPr>
            <a:t>Four C’s Framework</a:t>
          </a:r>
        </a:p>
      </dgm:t>
    </dgm:pt>
    <dgm:pt modelId="{CE1B9A66-E0B3-406C-BAF7-D422DE85B3D8}" type="parTrans" cxnId="{62AB39DD-F38A-46E2-8BE7-7015084B44F4}">
      <dgm:prSet/>
      <dgm:spPr/>
      <dgm:t>
        <a:bodyPr/>
        <a:lstStyle/>
        <a:p>
          <a:endParaRPr lang="en-GB"/>
        </a:p>
      </dgm:t>
    </dgm:pt>
    <dgm:pt modelId="{D851EE41-EC4F-49E1-81C4-89C52DDD5E8C}" type="sibTrans" cxnId="{62AB39DD-F38A-46E2-8BE7-7015084B44F4}">
      <dgm:prSet/>
      <dgm:spPr/>
      <dgm:t>
        <a:bodyPr/>
        <a:lstStyle/>
        <a:p>
          <a:endParaRPr lang="en-GB"/>
        </a:p>
      </dgm:t>
    </dgm:pt>
    <dgm:pt modelId="{4F6EE592-15A3-49B7-9A7C-6EC6B285FA07}">
      <dgm:prSet phldrT="[Text]" phldr="0" custT="1"/>
      <dgm:spPr>
        <a:solidFill>
          <a:srgbClr val="F7EEA0"/>
        </a:solidFill>
      </dgm:spPr>
      <dgm:t>
        <a:bodyPr/>
        <a:lstStyle/>
        <a:p>
          <a:r>
            <a:rPr lang="en-GB" sz="2800" dirty="0">
              <a:solidFill>
                <a:srgbClr val="823D94"/>
              </a:solidFill>
            </a:rPr>
            <a:t>Content</a:t>
          </a:r>
          <a:endParaRPr lang="en-GB" sz="2000" dirty="0">
            <a:solidFill>
              <a:srgbClr val="823D94"/>
            </a:solidFill>
          </a:endParaRPr>
        </a:p>
      </dgm:t>
    </dgm:pt>
    <dgm:pt modelId="{4105DCB2-C857-4FE8-B66D-37A1CB802E4F}" type="parTrans" cxnId="{9FBD934B-6B20-4EA5-912F-A8305D7D5255}">
      <dgm:prSet/>
      <dgm:spPr/>
      <dgm:t>
        <a:bodyPr/>
        <a:lstStyle/>
        <a:p>
          <a:endParaRPr lang="en-GB"/>
        </a:p>
      </dgm:t>
    </dgm:pt>
    <dgm:pt modelId="{6F612E18-5D2A-41CF-B537-C6526F34C776}" type="sibTrans" cxnId="{9FBD934B-6B20-4EA5-912F-A8305D7D5255}">
      <dgm:prSet/>
      <dgm:spPr/>
      <dgm:t>
        <a:bodyPr/>
        <a:lstStyle/>
        <a:p>
          <a:endParaRPr lang="en-GB"/>
        </a:p>
      </dgm:t>
    </dgm:pt>
    <dgm:pt modelId="{EA86A772-8000-43CD-9EDB-BA444A43C2EE}">
      <dgm:prSet phldrT="[Text]" phldr="0" custT="1"/>
      <dgm:spPr>
        <a:solidFill>
          <a:srgbClr val="BADFCD"/>
        </a:solidFill>
      </dgm:spPr>
      <dgm:t>
        <a:bodyPr/>
        <a:lstStyle/>
        <a:p>
          <a:r>
            <a:rPr lang="en-GB" sz="2800" dirty="0">
              <a:solidFill>
                <a:srgbClr val="823D94"/>
              </a:solidFill>
            </a:rPr>
            <a:t>Contact</a:t>
          </a:r>
          <a:r>
            <a:rPr lang="en-GB" sz="2000" dirty="0"/>
            <a:t> </a:t>
          </a:r>
        </a:p>
      </dgm:t>
    </dgm:pt>
    <dgm:pt modelId="{D62CB384-FB12-41C9-AC4F-E692846D191F}" type="parTrans" cxnId="{3C2D7B4E-25D3-4D4E-A151-A88481AB6B70}">
      <dgm:prSet/>
      <dgm:spPr/>
      <dgm:t>
        <a:bodyPr/>
        <a:lstStyle/>
        <a:p>
          <a:endParaRPr lang="en-GB"/>
        </a:p>
      </dgm:t>
    </dgm:pt>
    <dgm:pt modelId="{8B660DCE-4BAC-4679-97DE-07CBC3DFD980}" type="sibTrans" cxnId="{3C2D7B4E-25D3-4D4E-A151-A88481AB6B70}">
      <dgm:prSet/>
      <dgm:spPr/>
      <dgm:t>
        <a:bodyPr/>
        <a:lstStyle/>
        <a:p>
          <a:endParaRPr lang="en-GB"/>
        </a:p>
      </dgm:t>
    </dgm:pt>
    <dgm:pt modelId="{2349F782-5872-4440-AFFD-31B12422DD27}">
      <dgm:prSet phldrT="[Text]" phldr="0" custT="1"/>
      <dgm:spPr>
        <a:solidFill>
          <a:srgbClr val="E6D8EA"/>
        </a:solidFill>
      </dgm:spPr>
      <dgm:t>
        <a:bodyPr/>
        <a:lstStyle/>
        <a:p>
          <a:r>
            <a:rPr lang="en-GB" sz="2800" dirty="0">
              <a:solidFill>
                <a:srgbClr val="823D94"/>
              </a:solidFill>
            </a:rPr>
            <a:t>Conduct</a:t>
          </a:r>
          <a:r>
            <a:rPr lang="en-GB" sz="2000" dirty="0"/>
            <a:t> </a:t>
          </a:r>
        </a:p>
      </dgm:t>
    </dgm:pt>
    <dgm:pt modelId="{5F5297CC-DD0A-4BFE-9CB6-93872C8FFC75}" type="parTrans" cxnId="{5D864C96-9ED0-421C-924A-7F6BC54E0E8B}">
      <dgm:prSet/>
      <dgm:spPr/>
      <dgm:t>
        <a:bodyPr/>
        <a:lstStyle/>
        <a:p>
          <a:endParaRPr lang="en-GB"/>
        </a:p>
      </dgm:t>
    </dgm:pt>
    <dgm:pt modelId="{7D13046C-CC89-43B3-B5F9-0DDF5471EC25}" type="sibTrans" cxnId="{5D864C96-9ED0-421C-924A-7F6BC54E0E8B}">
      <dgm:prSet/>
      <dgm:spPr/>
      <dgm:t>
        <a:bodyPr/>
        <a:lstStyle/>
        <a:p>
          <a:endParaRPr lang="en-GB"/>
        </a:p>
      </dgm:t>
    </dgm:pt>
    <dgm:pt modelId="{B3C1E9DD-1F5A-4F7C-9279-324771B78760}">
      <dgm:prSet phldrT="[Text]" phldr="0" custT="1"/>
      <dgm:spPr>
        <a:solidFill>
          <a:srgbClr val="F7EEA0"/>
        </a:solidFill>
      </dgm:spPr>
      <dgm:t>
        <a:bodyPr/>
        <a:lstStyle/>
        <a:p>
          <a:r>
            <a:rPr lang="en-GB" sz="2800" dirty="0">
              <a:solidFill>
                <a:srgbClr val="823D94"/>
              </a:solidFill>
            </a:rPr>
            <a:t>Commerce</a:t>
          </a:r>
          <a:r>
            <a:rPr lang="en-GB" sz="2000" dirty="0"/>
            <a:t> </a:t>
          </a:r>
        </a:p>
      </dgm:t>
    </dgm:pt>
    <dgm:pt modelId="{B44CFBCC-2D6A-4BA6-9653-4A028733C1CC}" type="parTrans" cxnId="{FDC35825-7A9C-43FE-B4BF-5359E2A37DCB}">
      <dgm:prSet/>
      <dgm:spPr/>
      <dgm:t>
        <a:bodyPr/>
        <a:lstStyle/>
        <a:p>
          <a:endParaRPr lang="en-GB"/>
        </a:p>
      </dgm:t>
    </dgm:pt>
    <dgm:pt modelId="{06DF2EBD-406A-4E44-AA63-1E892278E0D2}" type="sibTrans" cxnId="{FDC35825-7A9C-43FE-B4BF-5359E2A37DCB}">
      <dgm:prSet/>
      <dgm:spPr/>
      <dgm:t>
        <a:bodyPr/>
        <a:lstStyle/>
        <a:p>
          <a:endParaRPr lang="en-GB"/>
        </a:p>
      </dgm:t>
    </dgm:pt>
    <dgm:pt modelId="{7ADCE7FD-C909-4489-B287-1CF70B9FA426}" type="pres">
      <dgm:prSet presAssocID="{B2D49F1D-3303-41D1-8A3A-023B576F5791}" presName="diagram" presStyleCnt="0">
        <dgm:presLayoutVars>
          <dgm:chMax val="1"/>
          <dgm:dir/>
          <dgm:animLvl val="ctr"/>
          <dgm:resizeHandles val="exact"/>
        </dgm:presLayoutVars>
      </dgm:prSet>
      <dgm:spPr/>
    </dgm:pt>
    <dgm:pt modelId="{E0D2FAEC-83BB-4F74-90E6-FB4D25B2642B}" type="pres">
      <dgm:prSet presAssocID="{B2D49F1D-3303-41D1-8A3A-023B576F5791}" presName="matrix" presStyleCnt="0"/>
      <dgm:spPr/>
    </dgm:pt>
    <dgm:pt modelId="{8019C11D-5469-4740-9A22-F58D3AFFA496}" type="pres">
      <dgm:prSet presAssocID="{B2D49F1D-3303-41D1-8A3A-023B576F5791}" presName="tile1" presStyleLbl="node1" presStyleIdx="0" presStyleCnt="4"/>
      <dgm:spPr/>
    </dgm:pt>
    <dgm:pt modelId="{7EA80EFE-97FE-4A8B-BBF4-9B73D3B06786}" type="pres">
      <dgm:prSet presAssocID="{B2D49F1D-3303-41D1-8A3A-023B576F5791}" presName="tile1text" presStyleLbl="node1" presStyleIdx="0" presStyleCnt="4">
        <dgm:presLayoutVars>
          <dgm:chMax val="0"/>
          <dgm:chPref val="0"/>
          <dgm:bulletEnabled val="1"/>
        </dgm:presLayoutVars>
      </dgm:prSet>
      <dgm:spPr/>
    </dgm:pt>
    <dgm:pt modelId="{F721DE5C-FD82-4B49-A4D5-F3FCD65DC995}" type="pres">
      <dgm:prSet presAssocID="{B2D49F1D-3303-41D1-8A3A-023B576F5791}" presName="tile2" presStyleLbl="node1" presStyleIdx="1" presStyleCnt="4"/>
      <dgm:spPr/>
    </dgm:pt>
    <dgm:pt modelId="{12545162-905E-42C5-8D47-1BF1273B1CCA}" type="pres">
      <dgm:prSet presAssocID="{B2D49F1D-3303-41D1-8A3A-023B576F5791}" presName="tile2text" presStyleLbl="node1" presStyleIdx="1" presStyleCnt="4">
        <dgm:presLayoutVars>
          <dgm:chMax val="0"/>
          <dgm:chPref val="0"/>
          <dgm:bulletEnabled val="1"/>
        </dgm:presLayoutVars>
      </dgm:prSet>
      <dgm:spPr/>
    </dgm:pt>
    <dgm:pt modelId="{D1AF9E0A-F665-4442-B6EC-BEC8E03AB4B8}" type="pres">
      <dgm:prSet presAssocID="{B2D49F1D-3303-41D1-8A3A-023B576F5791}" presName="tile3" presStyleLbl="node1" presStyleIdx="2" presStyleCnt="4"/>
      <dgm:spPr/>
    </dgm:pt>
    <dgm:pt modelId="{D9634C94-AF8C-44D9-9CDE-A80682D93CAE}" type="pres">
      <dgm:prSet presAssocID="{B2D49F1D-3303-41D1-8A3A-023B576F5791}" presName="tile3text" presStyleLbl="node1" presStyleIdx="2" presStyleCnt="4">
        <dgm:presLayoutVars>
          <dgm:chMax val="0"/>
          <dgm:chPref val="0"/>
          <dgm:bulletEnabled val="1"/>
        </dgm:presLayoutVars>
      </dgm:prSet>
      <dgm:spPr/>
    </dgm:pt>
    <dgm:pt modelId="{87E3A83D-8069-4E44-BA49-62F69A7267F8}" type="pres">
      <dgm:prSet presAssocID="{B2D49F1D-3303-41D1-8A3A-023B576F5791}" presName="tile4" presStyleLbl="node1" presStyleIdx="3" presStyleCnt="4"/>
      <dgm:spPr/>
    </dgm:pt>
    <dgm:pt modelId="{2EA6A547-5320-432D-B188-1AD64377AC48}" type="pres">
      <dgm:prSet presAssocID="{B2D49F1D-3303-41D1-8A3A-023B576F5791}" presName="tile4text" presStyleLbl="node1" presStyleIdx="3" presStyleCnt="4">
        <dgm:presLayoutVars>
          <dgm:chMax val="0"/>
          <dgm:chPref val="0"/>
          <dgm:bulletEnabled val="1"/>
        </dgm:presLayoutVars>
      </dgm:prSet>
      <dgm:spPr/>
    </dgm:pt>
    <dgm:pt modelId="{E153C191-7CE2-459C-ADEC-756ABC5DF96F}" type="pres">
      <dgm:prSet presAssocID="{B2D49F1D-3303-41D1-8A3A-023B576F5791}" presName="centerTile" presStyleLbl="fgShp" presStyleIdx="0" presStyleCnt="1">
        <dgm:presLayoutVars>
          <dgm:chMax val="0"/>
          <dgm:chPref val="0"/>
        </dgm:presLayoutVars>
      </dgm:prSet>
      <dgm:spPr/>
    </dgm:pt>
  </dgm:ptLst>
  <dgm:cxnLst>
    <dgm:cxn modelId="{FDC35825-7A9C-43FE-B4BF-5359E2A37DCB}" srcId="{E47790FD-DAD5-43F0-8E48-C8E6B20F5511}" destId="{B3C1E9DD-1F5A-4F7C-9279-324771B78760}" srcOrd="3" destOrd="0" parTransId="{B44CFBCC-2D6A-4BA6-9653-4A028733C1CC}" sibTransId="{06DF2EBD-406A-4E44-AA63-1E892278E0D2}"/>
    <dgm:cxn modelId="{2BA0D53E-9339-4334-A21A-4B1692C7D9E5}" type="presOf" srcId="{2349F782-5872-4440-AFFD-31B12422DD27}" destId="{D9634C94-AF8C-44D9-9CDE-A80682D93CAE}" srcOrd="1" destOrd="0" presId="urn:microsoft.com/office/officeart/2005/8/layout/matrix1"/>
    <dgm:cxn modelId="{37351961-2E24-4C5A-9D67-A0F0BF3651C8}" type="presOf" srcId="{2349F782-5872-4440-AFFD-31B12422DD27}" destId="{D1AF9E0A-F665-4442-B6EC-BEC8E03AB4B8}" srcOrd="0" destOrd="0" presId="urn:microsoft.com/office/officeart/2005/8/layout/matrix1"/>
    <dgm:cxn modelId="{DD965B64-BA52-42FD-B77E-9FE2AF007A9C}" type="presOf" srcId="{E47790FD-DAD5-43F0-8E48-C8E6B20F5511}" destId="{E153C191-7CE2-459C-ADEC-756ABC5DF96F}" srcOrd="0" destOrd="0" presId="urn:microsoft.com/office/officeart/2005/8/layout/matrix1"/>
    <dgm:cxn modelId="{D0197546-FB77-442E-8011-13BB7D4875EF}" type="presOf" srcId="{EA86A772-8000-43CD-9EDB-BA444A43C2EE}" destId="{12545162-905E-42C5-8D47-1BF1273B1CCA}" srcOrd="1" destOrd="0" presId="urn:microsoft.com/office/officeart/2005/8/layout/matrix1"/>
    <dgm:cxn modelId="{9FBD934B-6B20-4EA5-912F-A8305D7D5255}" srcId="{E47790FD-DAD5-43F0-8E48-C8E6B20F5511}" destId="{4F6EE592-15A3-49B7-9A7C-6EC6B285FA07}" srcOrd="0" destOrd="0" parTransId="{4105DCB2-C857-4FE8-B66D-37A1CB802E4F}" sibTransId="{6F612E18-5D2A-41CF-B537-C6526F34C776}"/>
    <dgm:cxn modelId="{3C2D7B4E-25D3-4D4E-A151-A88481AB6B70}" srcId="{E47790FD-DAD5-43F0-8E48-C8E6B20F5511}" destId="{EA86A772-8000-43CD-9EDB-BA444A43C2EE}" srcOrd="1" destOrd="0" parTransId="{D62CB384-FB12-41C9-AC4F-E692846D191F}" sibTransId="{8B660DCE-4BAC-4679-97DE-07CBC3DFD980}"/>
    <dgm:cxn modelId="{D9B68150-D0C1-45E0-A9B1-A9055F9418A5}" type="presOf" srcId="{4F6EE592-15A3-49B7-9A7C-6EC6B285FA07}" destId="{8019C11D-5469-4740-9A22-F58D3AFFA496}" srcOrd="0" destOrd="0" presId="urn:microsoft.com/office/officeart/2005/8/layout/matrix1"/>
    <dgm:cxn modelId="{17E7A356-9BB6-4DF2-A9D6-83C733E41D62}" type="presOf" srcId="{EA86A772-8000-43CD-9EDB-BA444A43C2EE}" destId="{F721DE5C-FD82-4B49-A4D5-F3FCD65DC995}" srcOrd="0" destOrd="0" presId="urn:microsoft.com/office/officeart/2005/8/layout/matrix1"/>
    <dgm:cxn modelId="{356EB38E-9E77-4763-9854-C3A397EEC141}" type="presOf" srcId="{4F6EE592-15A3-49B7-9A7C-6EC6B285FA07}" destId="{7EA80EFE-97FE-4A8B-BBF4-9B73D3B06786}" srcOrd="1" destOrd="0" presId="urn:microsoft.com/office/officeart/2005/8/layout/matrix1"/>
    <dgm:cxn modelId="{5D864C96-9ED0-421C-924A-7F6BC54E0E8B}" srcId="{E47790FD-DAD5-43F0-8E48-C8E6B20F5511}" destId="{2349F782-5872-4440-AFFD-31B12422DD27}" srcOrd="2" destOrd="0" parTransId="{5F5297CC-DD0A-4BFE-9CB6-93872C8FFC75}" sibTransId="{7D13046C-CC89-43B3-B5F9-0DDF5471EC25}"/>
    <dgm:cxn modelId="{130D53C9-AE0D-4495-9F3E-C4DAD976EF6B}" type="presOf" srcId="{B2D49F1D-3303-41D1-8A3A-023B576F5791}" destId="{7ADCE7FD-C909-4489-B287-1CF70B9FA426}" srcOrd="0" destOrd="0" presId="urn:microsoft.com/office/officeart/2005/8/layout/matrix1"/>
    <dgm:cxn modelId="{4CE4ECCA-6618-4522-B3A2-6B96A6CFE960}" type="presOf" srcId="{B3C1E9DD-1F5A-4F7C-9279-324771B78760}" destId="{2EA6A547-5320-432D-B188-1AD64377AC48}" srcOrd="1" destOrd="0" presId="urn:microsoft.com/office/officeart/2005/8/layout/matrix1"/>
    <dgm:cxn modelId="{62AB39DD-F38A-46E2-8BE7-7015084B44F4}" srcId="{B2D49F1D-3303-41D1-8A3A-023B576F5791}" destId="{E47790FD-DAD5-43F0-8E48-C8E6B20F5511}" srcOrd="0" destOrd="0" parTransId="{CE1B9A66-E0B3-406C-BAF7-D422DE85B3D8}" sibTransId="{D851EE41-EC4F-49E1-81C4-89C52DDD5E8C}"/>
    <dgm:cxn modelId="{13950BE0-17BF-4D6B-AF4E-004F405E7931}" type="presOf" srcId="{B3C1E9DD-1F5A-4F7C-9279-324771B78760}" destId="{87E3A83D-8069-4E44-BA49-62F69A7267F8}" srcOrd="0" destOrd="0" presId="urn:microsoft.com/office/officeart/2005/8/layout/matrix1"/>
    <dgm:cxn modelId="{B66D9373-9BFF-46D7-82C5-2759A607FD1B}" type="presParOf" srcId="{7ADCE7FD-C909-4489-B287-1CF70B9FA426}" destId="{E0D2FAEC-83BB-4F74-90E6-FB4D25B2642B}" srcOrd="0" destOrd="0" presId="urn:microsoft.com/office/officeart/2005/8/layout/matrix1"/>
    <dgm:cxn modelId="{270AA2C4-11A7-40C9-84E5-ED2D0AF11058}" type="presParOf" srcId="{E0D2FAEC-83BB-4F74-90E6-FB4D25B2642B}" destId="{8019C11D-5469-4740-9A22-F58D3AFFA496}" srcOrd="0" destOrd="0" presId="urn:microsoft.com/office/officeart/2005/8/layout/matrix1"/>
    <dgm:cxn modelId="{EB5C2107-ECF1-448F-BB07-9323DF35FDCD}" type="presParOf" srcId="{E0D2FAEC-83BB-4F74-90E6-FB4D25B2642B}" destId="{7EA80EFE-97FE-4A8B-BBF4-9B73D3B06786}" srcOrd="1" destOrd="0" presId="urn:microsoft.com/office/officeart/2005/8/layout/matrix1"/>
    <dgm:cxn modelId="{E7C2B12C-1894-4047-9A23-D2164C8C0615}" type="presParOf" srcId="{E0D2FAEC-83BB-4F74-90E6-FB4D25B2642B}" destId="{F721DE5C-FD82-4B49-A4D5-F3FCD65DC995}" srcOrd="2" destOrd="0" presId="urn:microsoft.com/office/officeart/2005/8/layout/matrix1"/>
    <dgm:cxn modelId="{C781AFB3-36B6-457A-9316-6CDA6F8AED9F}" type="presParOf" srcId="{E0D2FAEC-83BB-4F74-90E6-FB4D25B2642B}" destId="{12545162-905E-42C5-8D47-1BF1273B1CCA}" srcOrd="3" destOrd="0" presId="urn:microsoft.com/office/officeart/2005/8/layout/matrix1"/>
    <dgm:cxn modelId="{AC6A5ED2-5B43-4CA9-ACF0-83C44B69FD93}" type="presParOf" srcId="{E0D2FAEC-83BB-4F74-90E6-FB4D25B2642B}" destId="{D1AF9E0A-F665-4442-B6EC-BEC8E03AB4B8}" srcOrd="4" destOrd="0" presId="urn:microsoft.com/office/officeart/2005/8/layout/matrix1"/>
    <dgm:cxn modelId="{43E2979F-C423-40D3-98F0-360346A82B74}" type="presParOf" srcId="{E0D2FAEC-83BB-4F74-90E6-FB4D25B2642B}" destId="{D9634C94-AF8C-44D9-9CDE-A80682D93CAE}" srcOrd="5" destOrd="0" presId="urn:microsoft.com/office/officeart/2005/8/layout/matrix1"/>
    <dgm:cxn modelId="{567A04AC-67E2-4C10-B0D6-BF3731865678}" type="presParOf" srcId="{E0D2FAEC-83BB-4F74-90E6-FB4D25B2642B}" destId="{87E3A83D-8069-4E44-BA49-62F69A7267F8}" srcOrd="6" destOrd="0" presId="urn:microsoft.com/office/officeart/2005/8/layout/matrix1"/>
    <dgm:cxn modelId="{748A4A8A-7F48-440E-979D-7043ED1BDD8A}" type="presParOf" srcId="{E0D2FAEC-83BB-4F74-90E6-FB4D25B2642B}" destId="{2EA6A547-5320-432D-B188-1AD64377AC48}" srcOrd="7" destOrd="0" presId="urn:microsoft.com/office/officeart/2005/8/layout/matrix1"/>
    <dgm:cxn modelId="{7E9DA98A-42A1-49E7-940D-DD0D14682CCA}" type="presParOf" srcId="{7ADCE7FD-C909-4489-B287-1CF70B9FA426}" destId="{E153C191-7CE2-459C-ADEC-756ABC5DF96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FFA62-92C4-452B-A5F0-4C88574FC618}">
      <dsp:nvSpPr>
        <dsp:cNvPr id="0" name=""/>
        <dsp:cNvSpPr/>
      </dsp:nvSpPr>
      <dsp:spPr>
        <a:xfrm>
          <a:off x="0" y="462920"/>
          <a:ext cx="8106698" cy="781200"/>
        </a:xfrm>
        <a:prstGeom prst="rect">
          <a:avLst/>
        </a:prstGeom>
        <a:solidFill>
          <a:schemeClr val="lt1">
            <a:alpha val="90000"/>
            <a:hueOff val="0"/>
            <a:satOff val="0"/>
            <a:lumOff val="0"/>
            <a:alphaOff val="0"/>
          </a:schemeClr>
        </a:solidFill>
        <a:ln w="12700" cap="flat" cmpd="sng" algn="ctr">
          <a:solidFill>
            <a:srgbClr val="823D94"/>
          </a:solidFill>
          <a:prstDash val="solid"/>
          <a:miter lim="800000"/>
        </a:ln>
        <a:effectLst/>
      </dsp:spPr>
      <dsp:style>
        <a:lnRef idx="2">
          <a:scrgbClr r="0" g="0" b="0"/>
        </a:lnRef>
        <a:fillRef idx="1">
          <a:scrgbClr r="0" g="0" b="0"/>
        </a:fillRef>
        <a:effectRef idx="0">
          <a:scrgbClr r="0" g="0" b="0"/>
        </a:effectRef>
        <a:fontRef idx="minor"/>
      </dsp:style>
    </dsp:sp>
    <dsp:sp modelId="{F40E0918-206A-40F9-9607-D263F549D2A7}">
      <dsp:nvSpPr>
        <dsp:cNvPr id="0" name=""/>
        <dsp:cNvSpPr/>
      </dsp:nvSpPr>
      <dsp:spPr>
        <a:xfrm>
          <a:off x="405334" y="5360"/>
          <a:ext cx="5674688" cy="915120"/>
        </a:xfrm>
        <a:prstGeom prst="roundRect">
          <a:avLst/>
        </a:prstGeom>
        <a:solidFill>
          <a:srgbClr val="E6D8E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490" tIns="0" rIns="214490" bIns="0" numCol="1" spcCol="1270" anchor="ctr" anchorCtr="0">
          <a:noAutofit/>
        </a:bodyPr>
        <a:lstStyle/>
        <a:p>
          <a:pPr marL="0" lvl="0" indent="0" algn="l" defTabSz="889000">
            <a:lnSpc>
              <a:spcPct val="90000"/>
            </a:lnSpc>
            <a:spcBef>
              <a:spcPct val="0"/>
            </a:spcBef>
            <a:spcAft>
              <a:spcPct val="35000"/>
            </a:spcAft>
            <a:buNone/>
          </a:pPr>
          <a:r>
            <a:rPr lang="en-GB" sz="2000" b="0" kern="1200">
              <a:solidFill>
                <a:schemeClr val="tx1"/>
              </a:solidFill>
              <a:effectLst/>
              <a:latin typeface="Poppins" panose="00000500000000000000" pitchFamily="2" charset="0"/>
              <a:ea typeface="+mn-ea"/>
              <a:cs typeface="Poppins" panose="00000500000000000000" pitchFamily="2" charset="0"/>
            </a:rPr>
            <a:t>92.6% of children aged 10–15-year-olds go online daily or almost daily</a:t>
          </a:r>
          <a:r>
            <a:rPr lang="en-GB" sz="1600" b="0" kern="1200">
              <a:solidFill>
                <a:schemeClr val="tx1"/>
              </a:solidFill>
              <a:effectLst/>
              <a:latin typeface="Poppins" panose="00000500000000000000" pitchFamily="2" charset="0"/>
              <a:ea typeface="+mn-ea"/>
              <a:cs typeface="Poppins" panose="00000500000000000000" pitchFamily="2" charset="0"/>
            </a:rPr>
            <a:t>.</a:t>
          </a:r>
          <a:endParaRPr lang="en-GB" sz="1600" b="0" kern="1200">
            <a:solidFill>
              <a:srgbClr val="823D94"/>
            </a:solidFill>
            <a:latin typeface="Poppins" panose="00000500000000000000" pitchFamily="2" charset="0"/>
            <a:cs typeface="Poppins" panose="00000500000000000000" pitchFamily="2" charset="0"/>
          </a:endParaRPr>
        </a:p>
      </dsp:txBody>
      <dsp:txXfrm>
        <a:off x="450006" y="50032"/>
        <a:ext cx="5585344" cy="825776"/>
      </dsp:txXfrm>
    </dsp:sp>
    <dsp:sp modelId="{2180E389-B9B6-4D20-B7E7-4FAB60ACF26D}">
      <dsp:nvSpPr>
        <dsp:cNvPr id="0" name=""/>
        <dsp:cNvSpPr/>
      </dsp:nvSpPr>
      <dsp:spPr>
        <a:xfrm>
          <a:off x="0" y="1869080"/>
          <a:ext cx="8106698" cy="781200"/>
        </a:xfrm>
        <a:prstGeom prst="rect">
          <a:avLst/>
        </a:prstGeom>
        <a:solidFill>
          <a:schemeClr val="lt1">
            <a:alpha val="90000"/>
            <a:hueOff val="0"/>
            <a:satOff val="0"/>
            <a:lumOff val="0"/>
            <a:alphaOff val="0"/>
          </a:schemeClr>
        </a:solidFill>
        <a:ln w="12700" cap="flat" cmpd="sng" algn="ctr">
          <a:solidFill>
            <a:srgbClr val="823D94"/>
          </a:solidFill>
          <a:prstDash val="solid"/>
          <a:miter lim="800000"/>
        </a:ln>
        <a:effectLst/>
      </dsp:spPr>
      <dsp:style>
        <a:lnRef idx="2">
          <a:scrgbClr r="0" g="0" b="0"/>
        </a:lnRef>
        <a:fillRef idx="1">
          <a:scrgbClr r="0" g="0" b="0"/>
        </a:fillRef>
        <a:effectRef idx="0">
          <a:scrgbClr r="0" g="0" b="0"/>
        </a:effectRef>
        <a:fontRef idx="minor"/>
      </dsp:style>
    </dsp:sp>
    <dsp:sp modelId="{08B8FAE6-2685-470C-BBD4-C8680DA1B878}">
      <dsp:nvSpPr>
        <dsp:cNvPr id="0" name=""/>
        <dsp:cNvSpPr/>
      </dsp:nvSpPr>
      <dsp:spPr>
        <a:xfrm>
          <a:off x="405334" y="1411520"/>
          <a:ext cx="5674688" cy="915120"/>
        </a:xfrm>
        <a:prstGeom prst="roundRect">
          <a:avLst/>
        </a:prstGeom>
        <a:solidFill>
          <a:srgbClr val="BADF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490" tIns="0" rIns="214490" bIns="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GB" sz="2000" b="0" kern="1200">
              <a:solidFill>
                <a:schemeClr val="tx1"/>
              </a:solidFill>
              <a:effectLst/>
              <a:latin typeface="Poppins" panose="00000500000000000000" pitchFamily="2" charset="0"/>
              <a:ea typeface="+mn-ea"/>
              <a:cs typeface="Poppins" panose="00000500000000000000" pitchFamily="2" charset="0"/>
            </a:rPr>
            <a:t>30.1% use the internet </a:t>
          </a:r>
          <a:r>
            <a:rPr lang="en-GB" sz="2000" b="0" i="1" kern="1200">
              <a:solidFill>
                <a:schemeClr val="tx1"/>
              </a:solidFill>
              <a:effectLst/>
              <a:latin typeface="Poppins" panose="00000500000000000000" pitchFamily="2" charset="0"/>
              <a:ea typeface="+mn-ea"/>
              <a:cs typeface="Poppins" panose="00000500000000000000" pitchFamily="2" charset="0"/>
            </a:rPr>
            <a:t>almost all the time.</a:t>
          </a:r>
          <a:endParaRPr lang="en-GB" sz="2000" b="0" kern="1200">
            <a:solidFill>
              <a:srgbClr val="823D94"/>
            </a:solidFill>
            <a:latin typeface="Poppins" panose="00000500000000000000" pitchFamily="2" charset="0"/>
            <a:cs typeface="Poppins" panose="00000500000000000000" pitchFamily="2" charset="0"/>
          </a:endParaRPr>
        </a:p>
      </dsp:txBody>
      <dsp:txXfrm>
        <a:off x="450006" y="1456192"/>
        <a:ext cx="5585344" cy="825776"/>
      </dsp:txXfrm>
    </dsp:sp>
    <dsp:sp modelId="{662093A8-CC7C-4F88-8649-F50BDB594627}">
      <dsp:nvSpPr>
        <dsp:cNvPr id="0" name=""/>
        <dsp:cNvSpPr/>
      </dsp:nvSpPr>
      <dsp:spPr>
        <a:xfrm>
          <a:off x="0" y="3275240"/>
          <a:ext cx="8106698" cy="781200"/>
        </a:xfrm>
        <a:prstGeom prst="rect">
          <a:avLst/>
        </a:prstGeom>
        <a:solidFill>
          <a:schemeClr val="lt1">
            <a:alpha val="90000"/>
            <a:hueOff val="0"/>
            <a:satOff val="0"/>
            <a:lumOff val="0"/>
            <a:alphaOff val="0"/>
          </a:schemeClr>
        </a:solidFill>
        <a:ln w="12700" cap="flat" cmpd="sng" algn="ctr">
          <a:solidFill>
            <a:srgbClr val="823D94"/>
          </a:solidFill>
          <a:prstDash val="solid"/>
          <a:miter lim="800000"/>
        </a:ln>
        <a:effectLst/>
      </dsp:spPr>
      <dsp:style>
        <a:lnRef idx="2">
          <a:scrgbClr r="0" g="0" b="0"/>
        </a:lnRef>
        <a:fillRef idx="1">
          <a:scrgbClr r="0" g="0" b="0"/>
        </a:fillRef>
        <a:effectRef idx="0">
          <a:scrgbClr r="0" g="0" b="0"/>
        </a:effectRef>
        <a:fontRef idx="minor"/>
      </dsp:style>
    </dsp:sp>
    <dsp:sp modelId="{B94917DA-2011-47DA-9513-710BAA0F5546}">
      <dsp:nvSpPr>
        <dsp:cNvPr id="0" name=""/>
        <dsp:cNvSpPr/>
      </dsp:nvSpPr>
      <dsp:spPr>
        <a:xfrm>
          <a:off x="405334" y="2817680"/>
          <a:ext cx="5674688" cy="915120"/>
        </a:xfrm>
        <a:prstGeom prst="roundRect">
          <a:avLst/>
        </a:prstGeom>
        <a:solidFill>
          <a:srgbClr val="F7EE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490" tIns="0" rIns="214490" bIns="0" numCol="1" spcCol="1270" anchor="ctr" anchorCtr="0">
          <a:noAutofit/>
        </a:bodyPr>
        <a:lstStyle/>
        <a:p>
          <a:pPr marL="0" lvl="0" indent="0" algn="l" defTabSz="889000">
            <a:lnSpc>
              <a:spcPct val="90000"/>
            </a:lnSpc>
            <a:spcBef>
              <a:spcPct val="0"/>
            </a:spcBef>
            <a:spcAft>
              <a:spcPct val="35000"/>
            </a:spcAft>
            <a:buNone/>
          </a:pPr>
          <a:r>
            <a:rPr lang="en-GB" sz="2000" b="0" kern="1200">
              <a:solidFill>
                <a:schemeClr val="tx1"/>
              </a:solidFill>
              <a:effectLst/>
              <a:latin typeface="Poppins" panose="00000500000000000000" pitchFamily="2" charset="0"/>
              <a:ea typeface="+mn-ea"/>
              <a:cs typeface="Poppins" panose="00000500000000000000" pitchFamily="2" charset="0"/>
            </a:rPr>
            <a:t>58.1% spent three or more hours online on an ordinary school day</a:t>
          </a:r>
          <a:r>
            <a:rPr lang="en-GB" sz="2400" b="0" kern="1200">
              <a:solidFill>
                <a:schemeClr val="tx1"/>
              </a:solidFill>
              <a:effectLst/>
              <a:latin typeface="Poppins" panose="00000500000000000000" pitchFamily="2" charset="0"/>
              <a:ea typeface="+mn-ea"/>
              <a:cs typeface="Poppins" panose="00000500000000000000" pitchFamily="2" charset="0"/>
            </a:rPr>
            <a:t>.</a:t>
          </a:r>
          <a:r>
            <a:rPr lang="en-GB" sz="2800" b="1" kern="1200">
              <a:solidFill>
                <a:schemeClr val="tx1"/>
              </a:solidFill>
              <a:effectLst/>
              <a:latin typeface="+mn-lt"/>
              <a:ea typeface="+mn-ea"/>
              <a:cs typeface="+mn-cs"/>
            </a:rPr>
            <a:t> </a:t>
          </a:r>
          <a:endParaRPr lang="en-GB" sz="2800" b="1" kern="1200">
            <a:solidFill>
              <a:srgbClr val="823D94"/>
            </a:solidFill>
            <a:latin typeface="Poppins" panose="00000500000000000000" pitchFamily="2" charset="0"/>
            <a:cs typeface="Poppins" panose="00000500000000000000" pitchFamily="2" charset="0"/>
          </a:endParaRPr>
        </a:p>
      </dsp:txBody>
      <dsp:txXfrm>
        <a:off x="450006" y="2862352"/>
        <a:ext cx="5585344" cy="825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9C11D-5469-4740-9A22-F58D3AFFA496}">
      <dsp:nvSpPr>
        <dsp:cNvPr id="0" name=""/>
        <dsp:cNvSpPr/>
      </dsp:nvSpPr>
      <dsp:spPr>
        <a:xfrm rot="16200000">
          <a:off x="287377" y="-287377"/>
          <a:ext cx="1880949" cy="2455705"/>
        </a:xfrm>
        <a:prstGeom prst="round1Rect">
          <a:avLst/>
        </a:prstGeom>
        <a:solidFill>
          <a:srgbClr val="F7EE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rgbClr val="823D94"/>
              </a:solidFill>
            </a:rPr>
            <a:t>Knowledge</a:t>
          </a:r>
          <a:endParaRPr lang="en-GB" sz="2000" kern="1200" dirty="0">
            <a:solidFill>
              <a:srgbClr val="823D94"/>
            </a:solidFill>
          </a:endParaRPr>
        </a:p>
      </dsp:txBody>
      <dsp:txXfrm rot="5400000">
        <a:off x="0" y="0"/>
        <a:ext cx="2455705" cy="1410712"/>
      </dsp:txXfrm>
    </dsp:sp>
    <dsp:sp modelId="{F721DE5C-FD82-4B49-A4D5-F3FCD65DC995}">
      <dsp:nvSpPr>
        <dsp:cNvPr id="0" name=""/>
        <dsp:cNvSpPr/>
      </dsp:nvSpPr>
      <dsp:spPr>
        <a:xfrm>
          <a:off x="2455705" y="0"/>
          <a:ext cx="2455705" cy="1880949"/>
        </a:xfrm>
        <a:prstGeom prst="round1Rect">
          <a:avLst/>
        </a:prstGeom>
        <a:solidFill>
          <a:srgbClr val="BADF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rgbClr val="823D94"/>
              </a:solidFill>
            </a:rPr>
            <a:t>Connection</a:t>
          </a:r>
          <a:r>
            <a:rPr lang="en-GB" sz="2000" kern="1200" dirty="0"/>
            <a:t> </a:t>
          </a:r>
        </a:p>
      </dsp:txBody>
      <dsp:txXfrm>
        <a:off x="2455705" y="0"/>
        <a:ext cx="2455705" cy="1410712"/>
      </dsp:txXfrm>
    </dsp:sp>
    <dsp:sp modelId="{D1AF9E0A-F665-4442-B6EC-BEC8E03AB4B8}">
      <dsp:nvSpPr>
        <dsp:cNvPr id="0" name=""/>
        <dsp:cNvSpPr/>
      </dsp:nvSpPr>
      <dsp:spPr>
        <a:xfrm rot="10800000">
          <a:off x="0" y="1880949"/>
          <a:ext cx="2455705" cy="1880949"/>
        </a:xfrm>
        <a:prstGeom prst="round1Rect">
          <a:avLst/>
        </a:prstGeom>
        <a:solidFill>
          <a:srgbClr val="E6D8E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rgbClr val="823D94"/>
              </a:solidFill>
            </a:rPr>
            <a:t>Enjoyment</a:t>
          </a:r>
          <a:r>
            <a:rPr lang="en-GB" sz="2000" kern="1200" dirty="0"/>
            <a:t> </a:t>
          </a:r>
        </a:p>
      </dsp:txBody>
      <dsp:txXfrm rot="10800000">
        <a:off x="0" y="2351186"/>
        <a:ext cx="2455705" cy="1410712"/>
      </dsp:txXfrm>
    </dsp:sp>
    <dsp:sp modelId="{87E3A83D-8069-4E44-BA49-62F69A7267F8}">
      <dsp:nvSpPr>
        <dsp:cNvPr id="0" name=""/>
        <dsp:cNvSpPr/>
      </dsp:nvSpPr>
      <dsp:spPr>
        <a:xfrm rot="5400000">
          <a:off x="2743083" y="1593571"/>
          <a:ext cx="1880949" cy="2455705"/>
        </a:xfrm>
        <a:prstGeom prst="round1Rect">
          <a:avLst/>
        </a:prstGeom>
        <a:solidFill>
          <a:srgbClr val="F7EE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rgbClr val="823D94"/>
              </a:solidFill>
            </a:rPr>
            <a:t>Expression</a:t>
          </a:r>
          <a:r>
            <a:rPr lang="en-GB" sz="2000" kern="1200" dirty="0"/>
            <a:t> </a:t>
          </a:r>
        </a:p>
      </dsp:txBody>
      <dsp:txXfrm rot="-5400000">
        <a:off x="2455706" y="2351186"/>
        <a:ext cx="2455705" cy="1410712"/>
      </dsp:txXfrm>
    </dsp:sp>
    <dsp:sp modelId="{E153C191-7CE2-459C-ADEC-756ABC5DF96F}">
      <dsp:nvSpPr>
        <dsp:cNvPr id="0" name=""/>
        <dsp:cNvSpPr/>
      </dsp:nvSpPr>
      <dsp:spPr>
        <a:xfrm>
          <a:off x="1718993" y="1410712"/>
          <a:ext cx="1473423" cy="940474"/>
        </a:xfrm>
        <a:prstGeom prst="roundRect">
          <a:avLst/>
        </a:prstGeom>
        <a:solidFill>
          <a:srgbClr val="823D94"/>
        </a:solidFill>
        <a:ln w="12700" cap="flat" cmpd="sng" algn="ctr">
          <a:solidFill>
            <a:srgbClr val="823D9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rPr>
            <a:t>Framework of Benefits </a:t>
          </a:r>
        </a:p>
      </dsp:txBody>
      <dsp:txXfrm>
        <a:off x="1764903" y="1456622"/>
        <a:ext cx="1381603" cy="848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9C11D-5469-4740-9A22-F58D3AFFA496}">
      <dsp:nvSpPr>
        <dsp:cNvPr id="0" name=""/>
        <dsp:cNvSpPr/>
      </dsp:nvSpPr>
      <dsp:spPr>
        <a:xfrm rot="16200000">
          <a:off x="287377" y="-287377"/>
          <a:ext cx="1880949" cy="2455705"/>
        </a:xfrm>
        <a:prstGeom prst="round1Rect">
          <a:avLst/>
        </a:prstGeom>
        <a:solidFill>
          <a:srgbClr val="F7EE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rgbClr val="823D94"/>
              </a:solidFill>
            </a:rPr>
            <a:t>Content</a:t>
          </a:r>
          <a:endParaRPr lang="en-GB" sz="2000" kern="1200" dirty="0">
            <a:solidFill>
              <a:srgbClr val="823D94"/>
            </a:solidFill>
          </a:endParaRPr>
        </a:p>
      </dsp:txBody>
      <dsp:txXfrm rot="5400000">
        <a:off x="0" y="0"/>
        <a:ext cx="2455705" cy="1410712"/>
      </dsp:txXfrm>
    </dsp:sp>
    <dsp:sp modelId="{F721DE5C-FD82-4B49-A4D5-F3FCD65DC995}">
      <dsp:nvSpPr>
        <dsp:cNvPr id="0" name=""/>
        <dsp:cNvSpPr/>
      </dsp:nvSpPr>
      <dsp:spPr>
        <a:xfrm>
          <a:off x="2455705" y="0"/>
          <a:ext cx="2455705" cy="1880949"/>
        </a:xfrm>
        <a:prstGeom prst="round1Rect">
          <a:avLst/>
        </a:prstGeom>
        <a:solidFill>
          <a:srgbClr val="BADF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rgbClr val="823D94"/>
              </a:solidFill>
            </a:rPr>
            <a:t>Contact</a:t>
          </a:r>
          <a:r>
            <a:rPr lang="en-GB" sz="2000" kern="1200" dirty="0"/>
            <a:t> </a:t>
          </a:r>
        </a:p>
      </dsp:txBody>
      <dsp:txXfrm>
        <a:off x="2455705" y="0"/>
        <a:ext cx="2455705" cy="1410712"/>
      </dsp:txXfrm>
    </dsp:sp>
    <dsp:sp modelId="{D1AF9E0A-F665-4442-B6EC-BEC8E03AB4B8}">
      <dsp:nvSpPr>
        <dsp:cNvPr id="0" name=""/>
        <dsp:cNvSpPr/>
      </dsp:nvSpPr>
      <dsp:spPr>
        <a:xfrm rot="10800000">
          <a:off x="0" y="1880949"/>
          <a:ext cx="2455705" cy="1880949"/>
        </a:xfrm>
        <a:prstGeom prst="round1Rect">
          <a:avLst/>
        </a:prstGeom>
        <a:solidFill>
          <a:srgbClr val="E6D8E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rgbClr val="823D94"/>
              </a:solidFill>
            </a:rPr>
            <a:t>Conduct</a:t>
          </a:r>
          <a:r>
            <a:rPr lang="en-GB" sz="2000" kern="1200" dirty="0"/>
            <a:t> </a:t>
          </a:r>
        </a:p>
      </dsp:txBody>
      <dsp:txXfrm rot="10800000">
        <a:off x="0" y="2351186"/>
        <a:ext cx="2455705" cy="1410712"/>
      </dsp:txXfrm>
    </dsp:sp>
    <dsp:sp modelId="{87E3A83D-8069-4E44-BA49-62F69A7267F8}">
      <dsp:nvSpPr>
        <dsp:cNvPr id="0" name=""/>
        <dsp:cNvSpPr/>
      </dsp:nvSpPr>
      <dsp:spPr>
        <a:xfrm rot="5400000">
          <a:off x="2743083" y="1593571"/>
          <a:ext cx="1880949" cy="2455705"/>
        </a:xfrm>
        <a:prstGeom prst="round1Rect">
          <a:avLst/>
        </a:prstGeom>
        <a:solidFill>
          <a:srgbClr val="F7EE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rgbClr val="823D94"/>
              </a:solidFill>
            </a:rPr>
            <a:t>Commerce</a:t>
          </a:r>
          <a:r>
            <a:rPr lang="en-GB" sz="2000" kern="1200" dirty="0"/>
            <a:t> </a:t>
          </a:r>
        </a:p>
      </dsp:txBody>
      <dsp:txXfrm rot="-5400000">
        <a:off x="2455706" y="2351186"/>
        <a:ext cx="2455705" cy="1410712"/>
      </dsp:txXfrm>
    </dsp:sp>
    <dsp:sp modelId="{E153C191-7CE2-459C-ADEC-756ABC5DF96F}">
      <dsp:nvSpPr>
        <dsp:cNvPr id="0" name=""/>
        <dsp:cNvSpPr/>
      </dsp:nvSpPr>
      <dsp:spPr>
        <a:xfrm>
          <a:off x="1718993" y="1410712"/>
          <a:ext cx="1473423" cy="940474"/>
        </a:xfrm>
        <a:prstGeom prst="roundRect">
          <a:avLst/>
        </a:prstGeom>
        <a:solidFill>
          <a:srgbClr val="823D94"/>
        </a:solidFill>
        <a:ln w="12700" cap="flat" cmpd="sng" algn="ctr">
          <a:solidFill>
            <a:srgbClr val="823D9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rPr>
            <a:t>Four C’s Framework</a:t>
          </a:r>
        </a:p>
      </dsp:txBody>
      <dsp:txXfrm>
        <a:off x="1764903" y="1456622"/>
        <a:ext cx="1381603" cy="8486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0BD349-94E8-4949-B8C2-4EC82F9E2AA5}" type="datetimeFigureOut">
              <a:rPr lang="en-GB" smtClean="0"/>
              <a:t>27/02/2026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C9BD3F-95E2-46CD-A075-3809BED4629B}" type="slidenum">
              <a:rPr lang="en-GB" smtClean="0"/>
              <a:t>‹#›</a:t>
            </a:fld>
            <a:endParaRPr lang="en-GB"/>
          </a:p>
        </p:txBody>
      </p:sp>
    </p:spTree>
    <p:extLst>
      <p:ext uri="{BB962C8B-B14F-4D97-AF65-F5344CB8AC3E}">
        <p14:creationId xmlns:p14="http://schemas.microsoft.com/office/powerpoint/2010/main" val="191040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C9BD3F-95E2-46CD-A075-3809BED4629B}" type="slidenum">
              <a:rPr lang="en-GB" smtClean="0"/>
              <a:t>2</a:t>
            </a:fld>
            <a:endParaRPr lang="en-GB"/>
          </a:p>
        </p:txBody>
      </p:sp>
    </p:spTree>
    <p:extLst>
      <p:ext uri="{BB962C8B-B14F-4D97-AF65-F5344CB8AC3E}">
        <p14:creationId xmlns:p14="http://schemas.microsoft.com/office/powerpoint/2010/main" val="3242258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CEBBB-46F7-8A39-1D69-E55AA1F699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9D8FE-7C50-D192-E999-62DA4153C0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AED0C6-1189-FB65-AD9E-3F64936C705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99A269F-B2D9-75C4-AE91-D2D00999B183}"/>
              </a:ext>
            </a:extLst>
          </p:cNvPr>
          <p:cNvSpPr>
            <a:spLocks noGrp="1"/>
          </p:cNvSpPr>
          <p:nvPr>
            <p:ph type="sldNum" sz="quarter" idx="5"/>
          </p:nvPr>
        </p:nvSpPr>
        <p:spPr/>
        <p:txBody>
          <a:bodyPr/>
          <a:lstStyle/>
          <a:p>
            <a:fld id="{6AC9BD3F-95E2-46CD-A075-3809BED4629B}" type="slidenum">
              <a:rPr lang="en-GB" smtClean="0"/>
              <a:t>11</a:t>
            </a:fld>
            <a:endParaRPr lang="en-GB"/>
          </a:p>
        </p:txBody>
      </p:sp>
    </p:spTree>
    <p:extLst>
      <p:ext uri="{BB962C8B-B14F-4D97-AF65-F5344CB8AC3E}">
        <p14:creationId xmlns:p14="http://schemas.microsoft.com/office/powerpoint/2010/main" val="2610900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C9BD3F-95E2-46CD-A075-3809BED4629B}" type="slidenum">
              <a:rPr lang="en-GB" smtClean="0"/>
              <a:t>12</a:t>
            </a:fld>
            <a:endParaRPr lang="en-GB"/>
          </a:p>
        </p:txBody>
      </p:sp>
    </p:spTree>
    <p:extLst>
      <p:ext uri="{BB962C8B-B14F-4D97-AF65-F5344CB8AC3E}">
        <p14:creationId xmlns:p14="http://schemas.microsoft.com/office/powerpoint/2010/main" val="3952267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1F741-8138-7360-3D39-8F81681D06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671D5B-7941-F49D-565F-21230A0ED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81863-214E-BFAC-F5E3-A75338DEF4A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D8E47EB-01B9-C7D9-04AB-68E4EEA3B822}"/>
              </a:ext>
            </a:extLst>
          </p:cNvPr>
          <p:cNvSpPr>
            <a:spLocks noGrp="1"/>
          </p:cNvSpPr>
          <p:nvPr>
            <p:ph type="sldNum" sz="quarter" idx="5"/>
          </p:nvPr>
        </p:nvSpPr>
        <p:spPr/>
        <p:txBody>
          <a:bodyPr/>
          <a:lstStyle/>
          <a:p>
            <a:fld id="{6AC9BD3F-95E2-46CD-A075-3809BED4629B}" type="slidenum">
              <a:rPr lang="en-GB" smtClean="0"/>
              <a:t>13</a:t>
            </a:fld>
            <a:endParaRPr lang="en-GB"/>
          </a:p>
        </p:txBody>
      </p:sp>
    </p:spTree>
    <p:extLst>
      <p:ext uri="{BB962C8B-B14F-4D97-AF65-F5344CB8AC3E}">
        <p14:creationId xmlns:p14="http://schemas.microsoft.com/office/powerpoint/2010/main" val="211221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C9BD3F-95E2-46CD-A075-3809BED4629B}" type="slidenum">
              <a:rPr lang="en-GB" smtClean="0"/>
              <a:t>15</a:t>
            </a:fld>
            <a:endParaRPr lang="en-GB"/>
          </a:p>
        </p:txBody>
      </p:sp>
    </p:spTree>
    <p:extLst>
      <p:ext uri="{BB962C8B-B14F-4D97-AF65-F5344CB8AC3E}">
        <p14:creationId xmlns:p14="http://schemas.microsoft.com/office/powerpoint/2010/main" val="745429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C9BD3F-95E2-46CD-A075-3809BED4629B}" type="slidenum">
              <a:rPr lang="en-GB" smtClean="0"/>
              <a:t>18</a:t>
            </a:fld>
            <a:endParaRPr lang="en-GB"/>
          </a:p>
        </p:txBody>
      </p:sp>
    </p:spTree>
    <p:extLst>
      <p:ext uri="{BB962C8B-B14F-4D97-AF65-F5344CB8AC3E}">
        <p14:creationId xmlns:p14="http://schemas.microsoft.com/office/powerpoint/2010/main" val="3995354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C9BD3F-95E2-46CD-A075-3809BED4629B}" type="slidenum">
              <a:rPr lang="en-GB" smtClean="0"/>
              <a:t>19</a:t>
            </a:fld>
            <a:endParaRPr lang="en-GB"/>
          </a:p>
        </p:txBody>
      </p:sp>
    </p:spTree>
    <p:extLst>
      <p:ext uri="{BB962C8B-B14F-4D97-AF65-F5344CB8AC3E}">
        <p14:creationId xmlns:p14="http://schemas.microsoft.com/office/powerpoint/2010/main" val="981802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20074-5231-D850-A46B-3DC9F87590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6FA3CC-F790-6E19-848A-FB27ACB04F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597399-4567-21AB-90F6-D29FB47539BC}"/>
              </a:ext>
            </a:extLst>
          </p:cNvPr>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p:txBody>
      </p:sp>
      <p:sp>
        <p:nvSpPr>
          <p:cNvPr id="4" name="Slide Number Placeholder 3">
            <a:extLst>
              <a:ext uri="{FF2B5EF4-FFF2-40B4-BE49-F238E27FC236}">
                <a16:creationId xmlns:a16="http://schemas.microsoft.com/office/drawing/2014/main" id="{31E88CA8-1392-9DB6-4C44-AF23F611D33C}"/>
              </a:ext>
            </a:extLst>
          </p:cNvPr>
          <p:cNvSpPr>
            <a:spLocks noGrp="1"/>
          </p:cNvSpPr>
          <p:nvPr>
            <p:ph type="sldNum" sz="quarter" idx="5"/>
          </p:nvPr>
        </p:nvSpPr>
        <p:spPr/>
        <p:txBody>
          <a:bodyPr/>
          <a:lstStyle/>
          <a:p>
            <a:fld id="{6AC9BD3F-95E2-46CD-A075-3809BED4629B}" type="slidenum">
              <a:rPr lang="en-GB" smtClean="0"/>
              <a:t>20</a:t>
            </a:fld>
            <a:endParaRPr lang="en-GB"/>
          </a:p>
        </p:txBody>
      </p:sp>
    </p:spTree>
    <p:extLst>
      <p:ext uri="{BB962C8B-B14F-4D97-AF65-F5344CB8AC3E}">
        <p14:creationId xmlns:p14="http://schemas.microsoft.com/office/powerpoint/2010/main" val="1771831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51C36-3354-0805-7903-29F169429F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F8D328-8EA4-D6B9-744A-9B8D7D44C2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08E522-3C13-2C8A-10D5-FE8F5AEDC9C5}"/>
              </a:ext>
            </a:extLst>
          </p:cNvPr>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p:txBody>
      </p:sp>
      <p:sp>
        <p:nvSpPr>
          <p:cNvPr id="4" name="Slide Number Placeholder 3">
            <a:extLst>
              <a:ext uri="{FF2B5EF4-FFF2-40B4-BE49-F238E27FC236}">
                <a16:creationId xmlns:a16="http://schemas.microsoft.com/office/drawing/2014/main" id="{8A16756D-9478-78EE-801C-63FB1B819286}"/>
              </a:ext>
            </a:extLst>
          </p:cNvPr>
          <p:cNvSpPr>
            <a:spLocks noGrp="1"/>
          </p:cNvSpPr>
          <p:nvPr>
            <p:ph type="sldNum" sz="quarter" idx="5"/>
          </p:nvPr>
        </p:nvSpPr>
        <p:spPr/>
        <p:txBody>
          <a:bodyPr/>
          <a:lstStyle/>
          <a:p>
            <a:fld id="{6AC9BD3F-95E2-46CD-A075-3809BED4629B}" type="slidenum">
              <a:rPr lang="en-GB" smtClean="0"/>
              <a:t>22</a:t>
            </a:fld>
            <a:endParaRPr lang="en-GB"/>
          </a:p>
        </p:txBody>
      </p:sp>
    </p:spTree>
    <p:extLst>
      <p:ext uri="{BB962C8B-B14F-4D97-AF65-F5344CB8AC3E}">
        <p14:creationId xmlns:p14="http://schemas.microsoft.com/office/powerpoint/2010/main" val="1600802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0B29D-CF60-ECCE-7927-0714BCBE09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EBEF5E-4610-488C-D9A3-8E10CB0165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497FEF-BE5F-A63C-6EB0-1BD5D857D71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E590A2E-F694-5603-93BD-5C178B452EE8}"/>
              </a:ext>
            </a:extLst>
          </p:cNvPr>
          <p:cNvSpPr>
            <a:spLocks noGrp="1"/>
          </p:cNvSpPr>
          <p:nvPr>
            <p:ph type="sldNum" sz="quarter" idx="5"/>
          </p:nvPr>
        </p:nvSpPr>
        <p:spPr/>
        <p:txBody>
          <a:bodyPr/>
          <a:lstStyle/>
          <a:p>
            <a:fld id="{6AC9BD3F-95E2-46CD-A075-3809BED4629B}" type="slidenum">
              <a:rPr lang="en-GB" smtClean="0"/>
              <a:t>3</a:t>
            </a:fld>
            <a:endParaRPr lang="en-GB"/>
          </a:p>
        </p:txBody>
      </p:sp>
    </p:spTree>
    <p:extLst>
      <p:ext uri="{BB962C8B-B14F-4D97-AF65-F5344CB8AC3E}">
        <p14:creationId xmlns:p14="http://schemas.microsoft.com/office/powerpoint/2010/main" val="1726031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C9BD3F-95E2-46CD-A075-3809BED4629B}" type="slidenum">
              <a:rPr lang="en-GB" smtClean="0"/>
              <a:t>4</a:t>
            </a:fld>
            <a:endParaRPr lang="en-GB"/>
          </a:p>
        </p:txBody>
      </p:sp>
    </p:spTree>
    <p:extLst>
      <p:ext uri="{BB962C8B-B14F-4D97-AF65-F5344CB8AC3E}">
        <p14:creationId xmlns:p14="http://schemas.microsoft.com/office/powerpoint/2010/main" val="1909479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AC9BD3F-95E2-46CD-A075-3809BED4629B}" type="slidenum">
              <a:rPr lang="en-GB" smtClean="0"/>
              <a:t>5</a:t>
            </a:fld>
            <a:endParaRPr lang="en-GB"/>
          </a:p>
        </p:txBody>
      </p:sp>
    </p:spTree>
    <p:extLst>
      <p:ext uri="{BB962C8B-B14F-4D97-AF65-F5344CB8AC3E}">
        <p14:creationId xmlns:p14="http://schemas.microsoft.com/office/powerpoint/2010/main" val="3679158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C9BD3F-95E2-46CD-A075-3809BED4629B}" type="slidenum">
              <a:rPr lang="en-GB" smtClean="0"/>
              <a:t>6</a:t>
            </a:fld>
            <a:endParaRPr lang="en-GB"/>
          </a:p>
        </p:txBody>
      </p:sp>
    </p:spTree>
    <p:extLst>
      <p:ext uri="{BB962C8B-B14F-4D97-AF65-F5344CB8AC3E}">
        <p14:creationId xmlns:p14="http://schemas.microsoft.com/office/powerpoint/2010/main" val="2204789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94899-C75E-7D90-1DD7-89CE4F3950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B80E72-C517-D341-FBA7-CD382BC308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EDD41A-1512-D9F0-8477-88593802098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a:extLst>
              <a:ext uri="{FF2B5EF4-FFF2-40B4-BE49-F238E27FC236}">
                <a16:creationId xmlns:a16="http://schemas.microsoft.com/office/drawing/2014/main" id="{8CB15C09-C050-8616-2CD7-F35EC96DB5EE}"/>
              </a:ext>
            </a:extLst>
          </p:cNvPr>
          <p:cNvSpPr>
            <a:spLocks noGrp="1"/>
          </p:cNvSpPr>
          <p:nvPr>
            <p:ph type="sldNum" sz="quarter" idx="5"/>
          </p:nvPr>
        </p:nvSpPr>
        <p:spPr/>
        <p:txBody>
          <a:bodyPr/>
          <a:lstStyle/>
          <a:p>
            <a:fld id="{6AC9BD3F-95E2-46CD-A075-3809BED4629B}" type="slidenum">
              <a:rPr lang="en-GB" smtClean="0"/>
              <a:t>7</a:t>
            </a:fld>
            <a:endParaRPr lang="en-GB"/>
          </a:p>
        </p:txBody>
      </p:sp>
    </p:spTree>
    <p:extLst>
      <p:ext uri="{BB962C8B-B14F-4D97-AF65-F5344CB8AC3E}">
        <p14:creationId xmlns:p14="http://schemas.microsoft.com/office/powerpoint/2010/main" val="1873766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C9BD3F-95E2-46CD-A075-3809BED4629B}" type="slidenum">
              <a:rPr lang="en-GB" smtClean="0"/>
              <a:t>8</a:t>
            </a:fld>
            <a:endParaRPr lang="en-GB"/>
          </a:p>
        </p:txBody>
      </p:sp>
    </p:spTree>
    <p:extLst>
      <p:ext uri="{BB962C8B-B14F-4D97-AF65-F5344CB8AC3E}">
        <p14:creationId xmlns:p14="http://schemas.microsoft.com/office/powerpoint/2010/main" val="1798217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C9BD3F-95E2-46CD-A075-3809BED4629B}" type="slidenum">
              <a:rPr lang="en-GB" smtClean="0"/>
              <a:t>9</a:t>
            </a:fld>
            <a:endParaRPr lang="en-GB"/>
          </a:p>
        </p:txBody>
      </p:sp>
    </p:spTree>
    <p:extLst>
      <p:ext uri="{BB962C8B-B14F-4D97-AF65-F5344CB8AC3E}">
        <p14:creationId xmlns:p14="http://schemas.microsoft.com/office/powerpoint/2010/main" val="1660855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7AE81-068C-55E8-BECE-0D33F515CD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CC4F50-9682-D40B-24E1-482E806DD3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FC9877-9F19-6E2B-0549-2CE5C611AEF3}"/>
              </a:ext>
            </a:extLst>
          </p:cNvPr>
          <p:cNvSpPr>
            <a:spLocks noGrp="1"/>
          </p:cNvSpPr>
          <p:nvPr>
            <p:ph type="body" idx="1"/>
          </p:nvPr>
        </p:nvSpPr>
        <p:spPr/>
        <p:txBody>
          <a:bodyPr/>
          <a:lstStyle/>
          <a:p>
            <a:pPr fontAlgn="t"/>
            <a:endParaRPr lang="en-GB" dirty="0"/>
          </a:p>
        </p:txBody>
      </p:sp>
      <p:sp>
        <p:nvSpPr>
          <p:cNvPr id="4" name="Slide Number Placeholder 3">
            <a:extLst>
              <a:ext uri="{FF2B5EF4-FFF2-40B4-BE49-F238E27FC236}">
                <a16:creationId xmlns:a16="http://schemas.microsoft.com/office/drawing/2014/main" id="{129D31EC-7A5E-D4E2-385F-048C5E2FE95B}"/>
              </a:ext>
            </a:extLst>
          </p:cNvPr>
          <p:cNvSpPr>
            <a:spLocks noGrp="1"/>
          </p:cNvSpPr>
          <p:nvPr>
            <p:ph type="sldNum" sz="quarter" idx="5"/>
          </p:nvPr>
        </p:nvSpPr>
        <p:spPr/>
        <p:txBody>
          <a:bodyPr/>
          <a:lstStyle/>
          <a:p>
            <a:fld id="{6AC9BD3F-95E2-46CD-A075-3809BED4629B}" type="slidenum">
              <a:rPr lang="en-GB" smtClean="0"/>
              <a:t>10</a:t>
            </a:fld>
            <a:endParaRPr lang="en-GB"/>
          </a:p>
        </p:txBody>
      </p:sp>
    </p:spTree>
    <p:extLst>
      <p:ext uri="{BB962C8B-B14F-4D97-AF65-F5344CB8AC3E}">
        <p14:creationId xmlns:p14="http://schemas.microsoft.com/office/powerpoint/2010/main" val="3729801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B1EFA-5ED7-4696-BDFE-B74FD3BF96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7F7731-EF7C-4BEC-AA50-EECAF9DEB6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6587FDE-8976-4DF4-86FC-3FB390F6C413}"/>
              </a:ext>
            </a:extLst>
          </p:cNvPr>
          <p:cNvSpPr>
            <a:spLocks noGrp="1"/>
          </p:cNvSpPr>
          <p:nvPr>
            <p:ph type="dt" sz="half" idx="10"/>
          </p:nvPr>
        </p:nvSpPr>
        <p:spPr/>
        <p:txBody>
          <a:bodyPr/>
          <a:lstStyle/>
          <a:p>
            <a:fld id="{D5FDA423-F5DA-44DD-8BD3-41497BE8CC33}" type="datetimeFigureOut">
              <a:rPr lang="en-GB" smtClean="0"/>
              <a:t>27/02/2026</a:t>
            </a:fld>
            <a:endParaRPr lang="en-GB"/>
          </a:p>
        </p:txBody>
      </p:sp>
      <p:sp>
        <p:nvSpPr>
          <p:cNvPr id="5" name="Footer Placeholder 4">
            <a:extLst>
              <a:ext uri="{FF2B5EF4-FFF2-40B4-BE49-F238E27FC236}">
                <a16:creationId xmlns:a16="http://schemas.microsoft.com/office/drawing/2014/main" id="{C2970B21-0B55-4DA8-92AA-B9F9F85470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BD157F-2701-4D4B-8289-2ACC64CA742B}"/>
              </a:ext>
            </a:extLst>
          </p:cNvPr>
          <p:cNvSpPr>
            <a:spLocks noGrp="1"/>
          </p:cNvSpPr>
          <p:nvPr>
            <p:ph type="sldNum" sz="quarter" idx="12"/>
          </p:nvPr>
        </p:nvSpPr>
        <p:spPr/>
        <p:txBody>
          <a:bodyPr/>
          <a:lstStyle/>
          <a:p>
            <a:fld id="{D14045EA-CAED-4FC5-A5A8-987474AD8C37}" type="slidenum">
              <a:rPr lang="en-GB" smtClean="0"/>
              <a:t>‹#›</a:t>
            </a:fld>
            <a:endParaRPr lang="en-GB"/>
          </a:p>
        </p:txBody>
      </p:sp>
    </p:spTree>
    <p:extLst>
      <p:ext uri="{BB962C8B-B14F-4D97-AF65-F5344CB8AC3E}">
        <p14:creationId xmlns:p14="http://schemas.microsoft.com/office/powerpoint/2010/main" val="3469005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B6945-AC18-4A85-8D63-2A9D8E7E1AC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85BDEE-6A0D-4A00-8821-0CBBCDC86A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1FB6A9-580C-4367-AC3C-648A42321326}"/>
              </a:ext>
            </a:extLst>
          </p:cNvPr>
          <p:cNvSpPr>
            <a:spLocks noGrp="1"/>
          </p:cNvSpPr>
          <p:nvPr>
            <p:ph type="dt" sz="half" idx="10"/>
          </p:nvPr>
        </p:nvSpPr>
        <p:spPr/>
        <p:txBody>
          <a:bodyPr/>
          <a:lstStyle/>
          <a:p>
            <a:fld id="{D5FDA423-F5DA-44DD-8BD3-41497BE8CC33}" type="datetimeFigureOut">
              <a:rPr lang="en-GB" smtClean="0"/>
              <a:t>27/02/2026</a:t>
            </a:fld>
            <a:endParaRPr lang="en-GB"/>
          </a:p>
        </p:txBody>
      </p:sp>
      <p:sp>
        <p:nvSpPr>
          <p:cNvPr id="5" name="Footer Placeholder 4">
            <a:extLst>
              <a:ext uri="{FF2B5EF4-FFF2-40B4-BE49-F238E27FC236}">
                <a16:creationId xmlns:a16="http://schemas.microsoft.com/office/drawing/2014/main" id="{F443E0C4-6DA0-4E70-A5E0-3A04102122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5DAFB0-F0D5-4830-9796-CA0F97854331}"/>
              </a:ext>
            </a:extLst>
          </p:cNvPr>
          <p:cNvSpPr>
            <a:spLocks noGrp="1"/>
          </p:cNvSpPr>
          <p:nvPr>
            <p:ph type="sldNum" sz="quarter" idx="12"/>
          </p:nvPr>
        </p:nvSpPr>
        <p:spPr/>
        <p:txBody>
          <a:bodyPr/>
          <a:lstStyle/>
          <a:p>
            <a:fld id="{D14045EA-CAED-4FC5-A5A8-987474AD8C37}" type="slidenum">
              <a:rPr lang="en-GB" smtClean="0"/>
              <a:t>‹#›</a:t>
            </a:fld>
            <a:endParaRPr lang="en-GB"/>
          </a:p>
        </p:txBody>
      </p:sp>
    </p:spTree>
    <p:extLst>
      <p:ext uri="{BB962C8B-B14F-4D97-AF65-F5344CB8AC3E}">
        <p14:creationId xmlns:p14="http://schemas.microsoft.com/office/powerpoint/2010/main" val="3110239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4BD67B-314D-408C-8339-7FC78BDEE36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2AF5E2-B86E-4251-B3F0-17DF72AB33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07467A-CAC3-4FE5-B95D-5027CCA46B5C}"/>
              </a:ext>
            </a:extLst>
          </p:cNvPr>
          <p:cNvSpPr>
            <a:spLocks noGrp="1"/>
          </p:cNvSpPr>
          <p:nvPr>
            <p:ph type="dt" sz="half" idx="10"/>
          </p:nvPr>
        </p:nvSpPr>
        <p:spPr/>
        <p:txBody>
          <a:bodyPr/>
          <a:lstStyle/>
          <a:p>
            <a:fld id="{D5FDA423-F5DA-44DD-8BD3-41497BE8CC33}" type="datetimeFigureOut">
              <a:rPr lang="en-GB" smtClean="0"/>
              <a:t>27/02/2026</a:t>
            </a:fld>
            <a:endParaRPr lang="en-GB"/>
          </a:p>
        </p:txBody>
      </p:sp>
      <p:sp>
        <p:nvSpPr>
          <p:cNvPr id="5" name="Footer Placeholder 4">
            <a:extLst>
              <a:ext uri="{FF2B5EF4-FFF2-40B4-BE49-F238E27FC236}">
                <a16:creationId xmlns:a16="http://schemas.microsoft.com/office/drawing/2014/main" id="{90CFCB6F-3393-49EC-B119-544D65B7CE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369FBB-FC87-458F-9DDB-D514DAF97489}"/>
              </a:ext>
            </a:extLst>
          </p:cNvPr>
          <p:cNvSpPr>
            <a:spLocks noGrp="1"/>
          </p:cNvSpPr>
          <p:nvPr>
            <p:ph type="sldNum" sz="quarter" idx="12"/>
          </p:nvPr>
        </p:nvSpPr>
        <p:spPr/>
        <p:txBody>
          <a:bodyPr/>
          <a:lstStyle/>
          <a:p>
            <a:fld id="{D14045EA-CAED-4FC5-A5A8-987474AD8C37}" type="slidenum">
              <a:rPr lang="en-GB" smtClean="0"/>
              <a:t>‹#›</a:t>
            </a:fld>
            <a:endParaRPr lang="en-GB"/>
          </a:p>
        </p:txBody>
      </p:sp>
    </p:spTree>
    <p:extLst>
      <p:ext uri="{BB962C8B-B14F-4D97-AF65-F5344CB8AC3E}">
        <p14:creationId xmlns:p14="http://schemas.microsoft.com/office/powerpoint/2010/main" val="316371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FF5C0-AD4D-4FDA-BFA7-BB0B119456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2CBBD3-3860-421E-BF5A-D284AFBD8B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F21C3D-82A4-42A3-9F16-3155274A2019}"/>
              </a:ext>
            </a:extLst>
          </p:cNvPr>
          <p:cNvSpPr>
            <a:spLocks noGrp="1"/>
          </p:cNvSpPr>
          <p:nvPr>
            <p:ph type="dt" sz="half" idx="10"/>
          </p:nvPr>
        </p:nvSpPr>
        <p:spPr/>
        <p:txBody>
          <a:bodyPr/>
          <a:lstStyle/>
          <a:p>
            <a:fld id="{D5FDA423-F5DA-44DD-8BD3-41497BE8CC33}" type="datetimeFigureOut">
              <a:rPr lang="en-GB" smtClean="0"/>
              <a:t>27/02/2026</a:t>
            </a:fld>
            <a:endParaRPr lang="en-GB"/>
          </a:p>
        </p:txBody>
      </p:sp>
      <p:sp>
        <p:nvSpPr>
          <p:cNvPr id="5" name="Footer Placeholder 4">
            <a:extLst>
              <a:ext uri="{FF2B5EF4-FFF2-40B4-BE49-F238E27FC236}">
                <a16:creationId xmlns:a16="http://schemas.microsoft.com/office/drawing/2014/main" id="{F02BEEC7-EAE5-4491-A6EE-17E093D2CF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9BA69F-D85C-4F11-9B71-E2774819C1F9}"/>
              </a:ext>
            </a:extLst>
          </p:cNvPr>
          <p:cNvSpPr>
            <a:spLocks noGrp="1"/>
          </p:cNvSpPr>
          <p:nvPr>
            <p:ph type="sldNum" sz="quarter" idx="12"/>
          </p:nvPr>
        </p:nvSpPr>
        <p:spPr/>
        <p:txBody>
          <a:bodyPr/>
          <a:lstStyle/>
          <a:p>
            <a:fld id="{D14045EA-CAED-4FC5-A5A8-987474AD8C37}" type="slidenum">
              <a:rPr lang="en-GB" smtClean="0"/>
              <a:t>‹#›</a:t>
            </a:fld>
            <a:endParaRPr lang="en-GB"/>
          </a:p>
        </p:txBody>
      </p:sp>
    </p:spTree>
    <p:extLst>
      <p:ext uri="{BB962C8B-B14F-4D97-AF65-F5344CB8AC3E}">
        <p14:creationId xmlns:p14="http://schemas.microsoft.com/office/powerpoint/2010/main" val="1202077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86A810-849F-FA37-3360-3FCE95BE09FF}"/>
              </a:ext>
            </a:extLst>
          </p:cNvPr>
          <p:cNvSpPr/>
          <p:nvPr userDrawn="1"/>
        </p:nvSpPr>
        <p:spPr>
          <a:xfrm>
            <a:off x="0" y="0"/>
            <a:ext cx="3336966" cy="6092574"/>
          </a:xfrm>
          <a:prstGeom prst="rect">
            <a:avLst/>
          </a:prstGeom>
          <a:solidFill>
            <a:srgbClr val="E6D8EA"/>
          </a:solidFill>
          <a:ln>
            <a:solidFill>
              <a:srgbClr val="E6D8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E763FEAF-87AC-9CBE-BB5D-B99D525FD5AC}"/>
              </a:ext>
            </a:extLst>
          </p:cNvPr>
          <p:cNvPicPr>
            <a:picLocks noChangeAspect="1"/>
          </p:cNvPicPr>
          <p:nvPr userDrawn="1"/>
        </p:nvPicPr>
        <p:blipFill>
          <a:blip r:embed="rId2"/>
          <a:stretch>
            <a:fillRect/>
          </a:stretch>
        </p:blipFill>
        <p:spPr>
          <a:xfrm>
            <a:off x="0" y="6092574"/>
            <a:ext cx="12192000" cy="765425"/>
          </a:xfrm>
          <a:prstGeom prst="rect">
            <a:avLst/>
          </a:prstGeom>
        </p:spPr>
      </p:pic>
      <p:pic>
        <p:nvPicPr>
          <p:cNvPr id="9" name="Picture 8" descr="A black and yellow circle with white letters&#10;&#10;Description automatically generated">
            <a:extLst>
              <a:ext uri="{FF2B5EF4-FFF2-40B4-BE49-F238E27FC236}">
                <a16:creationId xmlns:a16="http://schemas.microsoft.com/office/drawing/2014/main" id="{6CB88BA1-4BF4-B9AE-8759-C5A10E75DF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436" y="6208376"/>
            <a:ext cx="568207" cy="568207"/>
          </a:xfrm>
          <a:prstGeom prst="rect">
            <a:avLst/>
          </a:prstGeom>
        </p:spPr>
      </p:pic>
    </p:spTree>
    <p:extLst>
      <p:ext uri="{BB962C8B-B14F-4D97-AF65-F5344CB8AC3E}">
        <p14:creationId xmlns:p14="http://schemas.microsoft.com/office/powerpoint/2010/main" val="2211866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78370-9D80-4C08-BC3F-38F41574A0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934EE45-B298-481F-BAB9-03F01C128A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90C84C5-24D7-4ADB-8F52-2369D5E061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E13F742-283A-476F-AC53-23E99F993A41}"/>
              </a:ext>
            </a:extLst>
          </p:cNvPr>
          <p:cNvSpPr>
            <a:spLocks noGrp="1"/>
          </p:cNvSpPr>
          <p:nvPr>
            <p:ph type="dt" sz="half" idx="10"/>
          </p:nvPr>
        </p:nvSpPr>
        <p:spPr/>
        <p:txBody>
          <a:bodyPr/>
          <a:lstStyle/>
          <a:p>
            <a:fld id="{D5FDA423-F5DA-44DD-8BD3-41497BE8CC33}" type="datetimeFigureOut">
              <a:rPr lang="en-GB" smtClean="0"/>
              <a:t>27/02/2026</a:t>
            </a:fld>
            <a:endParaRPr lang="en-GB"/>
          </a:p>
        </p:txBody>
      </p:sp>
      <p:sp>
        <p:nvSpPr>
          <p:cNvPr id="6" name="Footer Placeholder 5">
            <a:extLst>
              <a:ext uri="{FF2B5EF4-FFF2-40B4-BE49-F238E27FC236}">
                <a16:creationId xmlns:a16="http://schemas.microsoft.com/office/drawing/2014/main" id="{4FFF3580-2B52-41E9-AF81-04651A88CF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2231F6-E151-4D34-A139-C982685F573D}"/>
              </a:ext>
            </a:extLst>
          </p:cNvPr>
          <p:cNvSpPr>
            <a:spLocks noGrp="1"/>
          </p:cNvSpPr>
          <p:nvPr>
            <p:ph type="sldNum" sz="quarter" idx="12"/>
          </p:nvPr>
        </p:nvSpPr>
        <p:spPr/>
        <p:txBody>
          <a:bodyPr/>
          <a:lstStyle/>
          <a:p>
            <a:fld id="{D14045EA-CAED-4FC5-A5A8-987474AD8C37}" type="slidenum">
              <a:rPr lang="en-GB" smtClean="0"/>
              <a:t>‹#›</a:t>
            </a:fld>
            <a:endParaRPr lang="en-GB"/>
          </a:p>
        </p:txBody>
      </p:sp>
    </p:spTree>
    <p:extLst>
      <p:ext uri="{BB962C8B-B14F-4D97-AF65-F5344CB8AC3E}">
        <p14:creationId xmlns:p14="http://schemas.microsoft.com/office/powerpoint/2010/main" val="867396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8CDAC-EAC3-4FBD-A512-E64CD20238F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A5F17E-AF55-4C53-95AA-60F0092037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191BD6-FBCB-4CC0-8C9A-6D879E8D61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3B40D92-A9DA-4A1A-BA89-937EC6119E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0392E1-9F76-4C37-9C7F-7D4203871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D81EA9-917C-4F82-8F61-CB92BCFF38FD}"/>
              </a:ext>
            </a:extLst>
          </p:cNvPr>
          <p:cNvSpPr>
            <a:spLocks noGrp="1"/>
          </p:cNvSpPr>
          <p:nvPr>
            <p:ph type="dt" sz="half" idx="10"/>
          </p:nvPr>
        </p:nvSpPr>
        <p:spPr/>
        <p:txBody>
          <a:bodyPr/>
          <a:lstStyle/>
          <a:p>
            <a:fld id="{D5FDA423-F5DA-44DD-8BD3-41497BE8CC33}" type="datetimeFigureOut">
              <a:rPr lang="en-GB" smtClean="0"/>
              <a:t>27/02/2026</a:t>
            </a:fld>
            <a:endParaRPr lang="en-GB"/>
          </a:p>
        </p:txBody>
      </p:sp>
      <p:sp>
        <p:nvSpPr>
          <p:cNvPr id="8" name="Footer Placeholder 7">
            <a:extLst>
              <a:ext uri="{FF2B5EF4-FFF2-40B4-BE49-F238E27FC236}">
                <a16:creationId xmlns:a16="http://schemas.microsoft.com/office/drawing/2014/main" id="{B55E6905-2438-4E26-B173-0A82574158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F8F512-D1A3-4EF1-925C-B4598D0594BD}"/>
              </a:ext>
            </a:extLst>
          </p:cNvPr>
          <p:cNvSpPr>
            <a:spLocks noGrp="1"/>
          </p:cNvSpPr>
          <p:nvPr>
            <p:ph type="sldNum" sz="quarter" idx="12"/>
          </p:nvPr>
        </p:nvSpPr>
        <p:spPr/>
        <p:txBody>
          <a:bodyPr/>
          <a:lstStyle/>
          <a:p>
            <a:fld id="{D14045EA-CAED-4FC5-A5A8-987474AD8C37}" type="slidenum">
              <a:rPr lang="en-GB" smtClean="0"/>
              <a:t>‹#›</a:t>
            </a:fld>
            <a:endParaRPr lang="en-GB"/>
          </a:p>
        </p:txBody>
      </p:sp>
    </p:spTree>
    <p:extLst>
      <p:ext uri="{BB962C8B-B14F-4D97-AF65-F5344CB8AC3E}">
        <p14:creationId xmlns:p14="http://schemas.microsoft.com/office/powerpoint/2010/main" val="2021256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A6B5DAB-2D06-C12B-D805-2F485CECAE0B}"/>
              </a:ext>
            </a:extLst>
          </p:cNvPr>
          <p:cNvSpPr/>
          <p:nvPr userDrawn="1"/>
        </p:nvSpPr>
        <p:spPr>
          <a:xfrm>
            <a:off x="0" y="0"/>
            <a:ext cx="3336966" cy="6092574"/>
          </a:xfrm>
          <a:prstGeom prst="rect">
            <a:avLst/>
          </a:prstGeom>
          <a:solidFill>
            <a:srgbClr val="E6D8EA"/>
          </a:solidFill>
          <a:ln>
            <a:solidFill>
              <a:srgbClr val="E6D8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C28C64DB-9322-20CE-243C-FF08B8DA5225}"/>
              </a:ext>
            </a:extLst>
          </p:cNvPr>
          <p:cNvPicPr>
            <a:picLocks noChangeAspect="1"/>
          </p:cNvPicPr>
          <p:nvPr userDrawn="1"/>
        </p:nvPicPr>
        <p:blipFill>
          <a:blip r:embed="rId2"/>
          <a:stretch>
            <a:fillRect/>
          </a:stretch>
        </p:blipFill>
        <p:spPr>
          <a:xfrm>
            <a:off x="0" y="6092574"/>
            <a:ext cx="12192000" cy="765426"/>
          </a:xfrm>
          <a:prstGeom prst="rect">
            <a:avLst/>
          </a:prstGeom>
        </p:spPr>
      </p:pic>
      <p:pic>
        <p:nvPicPr>
          <p:cNvPr id="8" name="Picture 7" descr="A black and yellow circle with white letters&#10;&#10;Description automatically generated">
            <a:extLst>
              <a:ext uri="{FF2B5EF4-FFF2-40B4-BE49-F238E27FC236}">
                <a16:creationId xmlns:a16="http://schemas.microsoft.com/office/drawing/2014/main" id="{B5A14701-C84A-C855-A4EB-59CBD9B8F5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436" y="6208376"/>
            <a:ext cx="568207" cy="568207"/>
          </a:xfrm>
          <a:prstGeom prst="rect">
            <a:avLst/>
          </a:prstGeom>
        </p:spPr>
      </p:pic>
    </p:spTree>
    <p:extLst>
      <p:ext uri="{BB962C8B-B14F-4D97-AF65-F5344CB8AC3E}">
        <p14:creationId xmlns:p14="http://schemas.microsoft.com/office/powerpoint/2010/main" val="3831605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71802D-8339-ED41-C8F7-DA225B1E3161}"/>
              </a:ext>
            </a:extLst>
          </p:cNvPr>
          <p:cNvSpPr/>
          <p:nvPr userDrawn="1"/>
        </p:nvSpPr>
        <p:spPr>
          <a:xfrm>
            <a:off x="0" y="1"/>
            <a:ext cx="12192000" cy="847102"/>
          </a:xfrm>
          <a:prstGeom prst="rect">
            <a:avLst/>
          </a:prstGeom>
          <a:solidFill>
            <a:srgbClr val="E6D8EA"/>
          </a:solidFill>
          <a:ln>
            <a:solidFill>
              <a:srgbClr val="E6D8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E6DB92B4-B8E4-F33F-6A55-889FC48898F4}"/>
              </a:ext>
            </a:extLst>
          </p:cNvPr>
          <p:cNvPicPr>
            <a:picLocks noChangeAspect="1"/>
          </p:cNvPicPr>
          <p:nvPr userDrawn="1"/>
        </p:nvPicPr>
        <p:blipFill>
          <a:blip r:embed="rId2"/>
          <a:stretch>
            <a:fillRect/>
          </a:stretch>
        </p:blipFill>
        <p:spPr>
          <a:xfrm>
            <a:off x="0" y="6092574"/>
            <a:ext cx="12192000" cy="765426"/>
          </a:xfrm>
          <a:prstGeom prst="rect">
            <a:avLst/>
          </a:prstGeom>
        </p:spPr>
      </p:pic>
      <p:pic>
        <p:nvPicPr>
          <p:cNvPr id="7" name="Picture 6" descr="A black and yellow circle with white letters&#10;&#10;Description automatically generated">
            <a:extLst>
              <a:ext uri="{FF2B5EF4-FFF2-40B4-BE49-F238E27FC236}">
                <a16:creationId xmlns:a16="http://schemas.microsoft.com/office/drawing/2014/main" id="{5CB98E70-0205-0311-FA74-FA4E2AFC6C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436" y="6208376"/>
            <a:ext cx="568207" cy="568207"/>
          </a:xfrm>
          <a:prstGeom prst="rect">
            <a:avLst/>
          </a:prstGeom>
        </p:spPr>
      </p:pic>
    </p:spTree>
    <p:extLst>
      <p:ext uri="{BB962C8B-B14F-4D97-AF65-F5344CB8AC3E}">
        <p14:creationId xmlns:p14="http://schemas.microsoft.com/office/powerpoint/2010/main" val="740168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B2561-4B9F-4935-8681-D6DB661BDB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49B3E4A-DE69-43EC-B16E-20288173E4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6026BA7-3B88-4E83-95D0-51976AA09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FB7A23-4A1A-4B11-A8F9-F420DAF57984}"/>
              </a:ext>
            </a:extLst>
          </p:cNvPr>
          <p:cNvSpPr>
            <a:spLocks noGrp="1"/>
          </p:cNvSpPr>
          <p:nvPr>
            <p:ph type="dt" sz="half" idx="10"/>
          </p:nvPr>
        </p:nvSpPr>
        <p:spPr/>
        <p:txBody>
          <a:bodyPr/>
          <a:lstStyle/>
          <a:p>
            <a:fld id="{D5FDA423-F5DA-44DD-8BD3-41497BE8CC33}" type="datetimeFigureOut">
              <a:rPr lang="en-GB" smtClean="0"/>
              <a:t>27/02/2026</a:t>
            </a:fld>
            <a:endParaRPr lang="en-GB"/>
          </a:p>
        </p:txBody>
      </p:sp>
      <p:sp>
        <p:nvSpPr>
          <p:cNvPr id="6" name="Footer Placeholder 5">
            <a:extLst>
              <a:ext uri="{FF2B5EF4-FFF2-40B4-BE49-F238E27FC236}">
                <a16:creationId xmlns:a16="http://schemas.microsoft.com/office/drawing/2014/main" id="{69857156-D67C-43C8-B188-D1300388F3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AD900A-5A52-408D-AE0C-0AAFBA293F60}"/>
              </a:ext>
            </a:extLst>
          </p:cNvPr>
          <p:cNvSpPr>
            <a:spLocks noGrp="1"/>
          </p:cNvSpPr>
          <p:nvPr>
            <p:ph type="sldNum" sz="quarter" idx="12"/>
          </p:nvPr>
        </p:nvSpPr>
        <p:spPr/>
        <p:txBody>
          <a:bodyPr/>
          <a:lstStyle/>
          <a:p>
            <a:fld id="{D14045EA-CAED-4FC5-A5A8-987474AD8C37}" type="slidenum">
              <a:rPr lang="en-GB" smtClean="0"/>
              <a:t>‹#›</a:t>
            </a:fld>
            <a:endParaRPr lang="en-GB"/>
          </a:p>
        </p:txBody>
      </p:sp>
    </p:spTree>
    <p:extLst>
      <p:ext uri="{BB962C8B-B14F-4D97-AF65-F5344CB8AC3E}">
        <p14:creationId xmlns:p14="http://schemas.microsoft.com/office/powerpoint/2010/main" val="961865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C2AF-B297-457D-BB56-A95660F5F2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ABD3D85-602E-4885-B81F-6C4B6DD6D8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CF07E3-EDC9-44E0-9F9C-EAA2C6646E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68E0B9-8C24-4748-A8A3-662BE25F2AAD}"/>
              </a:ext>
            </a:extLst>
          </p:cNvPr>
          <p:cNvSpPr>
            <a:spLocks noGrp="1"/>
          </p:cNvSpPr>
          <p:nvPr>
            <p:ph type="dt" sz="half" idx="10"/>
          </p:nvPr>
        </p:nvSpPr>
        <p:spPr/>
        <p:txBody>
          <a:bodyPr/>
          <a:lstStyle/>
          <a:p>
            <a:fld id="{D5FDA423-F5DA-44DD-8BD3-41497BE8CC33}" type="datetimeFigureOut">
              <a:rPr lang="en-GB" smtClean="0"/>
              <a:t>27/02/2026</a:t>
            </a:fld>
            <a:endParaRPr lang="en-GB"/>
          </a:p>
        </p:txBody>
      </p:sp>
      <p:sp>
        <p:nvSpPr>
          <p:cNvPr id="6" name="Footer Placeholder 5">
            <a:extLst>
              <a:ext uri="{FF2B5EF4-FFF2-40B4-BE49-F238E27FC236}">
                <a16:creationId xmlns:a16="http://schemas.microsoft.com/office/drawing/2014/main" id="{64DA1EBA-86D9-4A78-A99C-52371B634B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602C90-806B-473A-A4E3-3D4F8DAB46D7}"/>
              </a:ext>
            </a:extLst>
          </p:cNvPr>
          <p:cNvSpPr>
            <a:spLocks noGrp="1"/>
          </p:cNvSpPr>
          <p:nvPr>
            <p:ph type="sldNum" sz="quarter" idx="12"/>
          </p:nvPr>
        </p:nvSpPr>
        <p:spPr/>
        <p:txBody>
          <a:bodyPr/>
          <a:lstStyle/>
          <a:p>
            <a:fld id="{D14045EA-CAED-4FC5-A5A8-987474AD8C37}" type="slidenum">
              <a:rPr lang="en-GB" smtClean="0"/>
              <a:t>‹#›</a:t>
            </a:fld>
            <a:endParaRPr lang="en-GB"/>
          </a:p>
        </p:txBody>
      </p:sp>
    </p:spTree>
    <p:extLst>
      <p:ext uri="{BB962C8B-B14F-4D97-AF65-F5344CB8AC3E}">
        <p14:creationId xmlns:p14="http://schemas.microsoft.com/office/powerpoint/2010/main" val="2528821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160FA9-1ED0-439B-A1A1-3FD9A83590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8DF8AD-D59A-46DE-9D80-B5459E3CC8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70C399-D06B-445B-A17C-6F38179468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FDA423-F5DA-44DD-8BD3-41497BE8CC33}" type="datetimeFigureOut">
              <a:rPr lang="en-GB" smtClean="0"/>
              <a:t>27/02/2026</a:t>
            </a:fld>
            <a:endParaRPr lang="en-GB"/>
          </a:p>
        </p:txBody>
      </p:sp>
      <p:sp>
        <p:nvSpPr>
          <p:cNvPr id="5" name="Footer Placeholder 4">
            <a:extLst>
              <a:ext uri="{FF2B5EF4-FFF2-40B4-BE49-F238E27FC236}">
                <a16:creationId xmlns:a16="http://schemas.microsoft.com/office/drawing/2014/main" id="{E9F09ED4-D094-4D60-853F-8DFD0AB034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41AE999-7F69-4903-BEAC-2101BAB8C7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045EA-CAED-4FC5-A5A8-987474AD8C37}" type="slidenum">
              <a:rPr lang="en-GB" smtClean="0"/>
              <a:t>‹#›</a:t>
            </a:fld>
            <a:endParaRPr lang="en-GB"/>
          </a:p>
        </p:txBody>
      </p:sp>
    </p:spTree>
    <p:extLst>
      <p:ext uri="{BB962C8B-B14F-4D97-AF65-F5344CB8AC3E}">
        <p14:creationId xmlns:p14="http://schemas.microsoft.com/office/powerpoint/2010/main" val="1998421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13.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1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internetmatters.org/digital-family-toolkit/"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1.png"/><Relationship Id="rId7"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57.jpg"/><Relationship Id="rId5" Type="http://schemas.openxmlformats.org/officeDocument/2006/relationships/image" Target="../media/image56.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hyperlink" Target="https://kidsonlinesafety.campaign.gov.uk/" TargetMode="External"/><Relationship Id="rId3" Type="http://schemas.openxmlformats.org/officeDocument/2006/relationships/image" Target="../media/image60.png"/><Relationship Id="rId7" Type="http://schemas.openxmlformats.org/officeDocument/2006/relationships/hyperlink" Target="https://www.nspcc.org.uk/keeping-children-safe/online-safety/" TargetMode="External"/><Relationship Id="rId12" Type="http://schemas.openxmlformats.org/officeDocument/2006/relationships/image" Target="../media/image65.png"/><Relationship Id="rId2" Type="http://schemas.openxmlformats.org/officeDocument/2006/relationships/hyperlink" Target="https://livesafe.org.uk/" TargetMode="External"/><Relationship Id="rId16"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hyperlink" Target="https://www.childnet.com/" TargetMode="External"/><Relationship Id="rId5" Type="http://schemas.openxmlformats.org/officeDocument/2006/relationships/hyperlink" Target="https://saferinternet.org.uk/online-issue" TargetMode="External"/><Relationship Id="rId15" Type="http://schemas.openxmlformats.org/officeDocument/2006/relationships/hyperlink" Target="https://www.getsafeonline.org/" TargetMode="External"/><Relationship Id="rId10" Type="http://schemas.openxmlformats.org/officeDocument/2006/relationships/image" Target="../media/image64.png"/><Relationship Id="rId4" Type="http://schemas.openxmlformats.org/officeDocument/2006/relationships/image" Target="../media/image61.png"/><Relationship Id="rId9" Type="http://schemas.openxmlformats.org/officeDocument/2006/relationships/hyperlink" Target="https://www.internetmatters.org/" TargetMode="External"/><Relationship Id="rId14" Type="http://schemas.openxmlformats.org/officeDocument/2006/relationships/image" Target="../media/image66.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4.png"/><Relationship Id="rId17" Type="http://schemas.openxmlformats.org/officeDocument/2006/relationships/image" Target="../media/image17.png"/><Relationship Id="rId2" Type="http://schemas.openxmlformats.org/officeDocument/2006/relationships/notesSlide" Target="../notesSlides/notesSlide3.xml"/><Relationship Id="rId16" Type="http://schemas.microsoft.com/office/2007/relationships/hdphoto" Target="../media/hdphoto5.wdp"/><Relationship Id="rId1" Type="http://schemas.openxmlformats.org/officeDocument/2006/relationships/slideLayout" Target="../slideLayouts/slideLayout7.xml"/><Relationship Id="rId6" Type="http://schemas.openxmlformats.org/officeDocument/2006/relationships/image" Target="../media/image10.png"/><Relationship Id="rId11" Type="http://schemas.microsoft.com/office/2007/relationships/hdphoto" Target="../media/hdphoto3.wdp"/><Relationship Id="rId5" Type="http://schemas.openxmlformats.org/officeDocument/2006/relationships/image" Target="../media/image9.png"/><Relationship Id="rId15" Type="http://schemas.openxmlformats.org/officeDocument/2006/relationships/image" Target="../media/image16.png"/><Relationship Id="rId10" Type="http://schemas.openxmlformats.org/officeDocument/2006/relationships/image" Target="../media/image13.png"/><Relationship Id="rId4" Type="http://schemas.microsoft.com/office/2007/relationships/hdphoto" Target="../media/hdphoto1.wdp"/><Relationship Id="rId9" Type="http://schemas.openxmlformats.org/officeDocument/2006/relationships/image" Target="../media/image12.png"/><Relationship Id="rId14"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1.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notesSlide" Target="../notesSlides/notesSlide5.xml"/><Relationship Id="rId16" Type="http://schemas.openxmlformats.org/officeDocument/2006/relationships/image" Target="../media/image33.svg"/><Relationship Id="rId20" Type="http://schemas.openxmlformats.org/officeDocument/2006/relationships/image" Target="../media/image37.svg"/><Relationship Id="rId1" Type="http://schemas.openxmlformats.org/officeDocument/2006/relationships/slideLayout" Target="../slideLayouts/slideLayout6.xml"/><Relationship Id="rId6" Type="http://schemas.openxmlformats.org/officeDocument/2006/relationships/image" Target="../media/image23.svg"/><Relationship Id="rId11" Type="http://schemas.openxmlformats.org/officeDocument/2006/relationships/image" Target="../media/image28.png"/><Relationship Id="rId24" Type="http://schemas.openxmlformats.org/officeDocument/2006/relationships/image" Target="../media/image41.sv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10" Type="http://schemas.openxmlformats.org/officeDocument/2006/relationships/image" Target="../media/image27.svg"/><Relationship Id="rId19" Type="http://schemas.openxmlformats.org/officeDocument/2006/relationships/image" Target="../media/image36.png"/><Relationship Id="rId4" Type="http://schemas.openxmlformats.org/officeDocument/2006/relationships/image" Target="../media/image2.png"/><Relationship Id="rId9" Type="http://schemas.openxmlformats.org/officeDocument/2006/relationships/image" Target="../media/image26.png"/><Relationship Id="rId14" Type="http://schemas.openxmlformats.org/officeDocument/2006/relationships/image" Target="../media/image31.svg"/><Relationship Id="rId22" Type="http://schemas.openxmlformats.org/officeDocument/2006/relationships/image" Target="../media/image39.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circle with purple text&#10;&#10;Description automatically generated">
            <a:extLst>
              <a:ext uri="{FF2B5EF4-FFF2-40B4-BE49-F238E27FC236}">
                <a16:creationId xmlns:a16="http://schemas.microsoft.com/office/drawing/2014/main" id="{35B636CD-4072-46B9-8AE1-D1BAAD9B02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422" y="3789287"/>
            <a:ext cx="1589764" cy="1482330"/>
          </a:xfrm>
          <a:prstGeom prst="rect">
            <a:avLst/>
          </a:prstGeom>
        </p:spPr>
      </p:pic>
      <p:sp>
        <p:nvSpPr>
          <p:cNvPr id="7" name="Rectangle 6">
            <a:extLst>
              <a:ext uri="{FF2B5EF4-FFF2-40B4-BE49-F238E27FC236}">
                <a16:creationId xmlns:a16="http://schemas.microsoft.com/office/drawing/2014/main" id="{950C022E-33C0-4770-BE3C-745C50FAB3BE}"/>
              </a:ext>
            </a:extLst>
          </p:cNvPr>
          <p:cNvSpPr/>
          <p:nvPr/>
        </p:nvSpPr>
        <p:spPr>
          <a:xfrm>
            <a:off x="3646714" y="0"/>
            <a:ext cx="8545286" cy="6858000"/>
          </a:xfrm>
          <a:prstGeom prst="rect">
            <a:avLst/>
          </a:prstGeom>
          <a:solidFill>
            <a:srgbClr val="E6D8EA"/>
          </a:solidFill>
          <a:ln>
            <a:solidFill>
              <a:srgbClr val="E6D8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3B605E6F-C9A7-4053-90D3-17301E8B9E7E}"/>
              </a:ext>
            </a:extLst>
          </p:cNvPr>
          <p:cNvSpPr txBox="1"/>
          <p:nvPr/>
        </p:nvSpPr>
        <p:spPr>
          <a:xfrm>
            <a:off x="3812695" y="914879"/>
            <a:ext cx="8213323" cy="5570756"/>
          </a:xfrm>
          <a:prstGeom prst="rect">
            <a:avLst/>
          </a:prstGeom>
          <a:noFill/>
        </p:spPr>
        <p:txBody>
          <a:bodyPr wrap="square" rtlCol="0">
            <a:spAutoFit/>
          </a:bodyPr>
          <a:lstStyle/>
          <a:p>
            <a:pPr algn="ctr"/>
            <a:r>
              <a:rPr lang="en-US" sz="2800" b="1" spc="300" dirty="0">
                <a:solidFill>
                  <a:srgbClr val="823D94"/>
                </a:solidFill>
                <a:latin typeface="Poppins" panose="00000500000000000000" pitchFamily="2" charset="0"/>
                <a:cs typeface="Poppins" panose="00000500000000000000" pitchFamily="2" charset="0"/>
              </a:rPr>
              <a:t>Annual Public Lecture 2026</a:t>
            </a:r>
          </a:p>
          <a:p>
            <a:pPr algn="ctr"/>
            <a:endParaRPr lang="en-US" sz="3600" b="1" spc="300" dirty="0">
              <a:solidFill>
                <a:srgbClr val="823D94"/>
              </a:solidFill>
              <a:latin typeface="Poppins" panose="00000500000000000000" pitchFamily="2" charset="0"/>
              <a:cs typeface="Poppins" panose="00000500000000000000" pitchFamily="2" charset="0"/>
            </a:endParaRPr>
          </a:p>
          <a:p>
            <a:pPr algn="ctr"/>
            <a:r>
              <a:rPr lang="en-US" sz="5400" b="1" spc="300" dirty="0">
                <a:solidFill>
                  <a:srgbClr val="823D94"/>
                </a:solidFill>
                <a:latin typeface="Poppins" panose="00000500000000000000" pitchFamily="2" charset="0"/>
                <a:cs typeface="Poppins" panose="00000500000000000000" pitchFamily="2" charset="0"/>
              </a:rPr>
              <a:t>Keeping Our Children and Young People Safe Online</a:t>
            </a:r>
          </a:p>
          <a:p>
            <a:pPr algn="ctr"/>
            <a:endParaRPr lang="en-US" sz="3600" b="1" spc="300" dirty="0">
              <a:solidFill>
                <a:srgbClr val="823D94"/>
              </a:solidFill>
              <a:latin typeface="Poppins" panose="00000500000000000000" pitchFamily="2" charset="0"/>
              <a:cs typeface="Poppins" panose="00000500000000000000" pitchFamily="2" charset="0"/>
            </a:endParaRPr>
          </a:p>
          <a:p>
            <a:pPr algn="ctr"/>
            <a:endParaRPr lang="en-US" sz="3600" b="1" spc="300" dirty="0">
              <a:solidFill>
                <a:srgbClr val="823D94"/>
              </a:solidFill>
              <a:latin typeface="Poppins" panose="00000500000000000000" pitchFamily="2" charset="0"/>
              <a:cs typeface="Poppins" panose="00000500000000000000" pitchFamily="2" charset="0"/>
            </a:endParaRPr>
          </a:p>
          <a:p>
            <a:pPr algn="ctr"/>
            <a:r>
              <a:rPr lang="en-US" sz="2800" b="1" spc="300" dirty="0">
                <a:solidFill>
                  <a:srgbClr val="823D94"/>
                </a:solidFill>
                <a:latin typeface="Poppins" panose="00000500000000000000" pitchFamily="2" charset="0"/>
                <a:cs typeface="Poppins" panose="00000500000000000000" pitchFamily="2" charset="0"/>
              </a:rPr>
              <a:t>Wednesday 25 February 2026</a:t>
            </a:r>
          </a:p>
          <a:p>
            <a:endParaRPr lang="en-GB" dirty="0"/>
          </a:p>
        </p:txBody>
      </p:sp>
      <p:pic>
        <p:nvPicPr>
          <p:cNvPr id="3" name="Picture 2">
            <a:extLst>
              <a:ext uri="{FF2B5EF4-FFF2-40B4-BE49-F238E27FC236}">
                <a16:creationId xmlns:a16="http://schemas.microsoft.com/office/drawing/2014/main" id="{E5D541B6-1EC6-950D-48E3-35CD2CDB378B}"/>
              </a:ext>
            </a:extLst>
          </p:cNvPr>
          <p:cNvPicPr>
            <a:picLocks noChangeAspect="1"/>
          </p:cNvPicPr>
          <p:nvPr/>
        </p:nvPicPr>
        <p:blipFill>
          <a:blip r:embed="rId3"/>
          <a:stretch>
            <a:fillRect/>
          </a:stretch>
        </p:blipFill>
        <p:spPr>
          <a:xfrm>
            <a:off x="680631" y="419094"/>
            <a:ext cx="2428791" cy="991570"/>
          </a:xfrm>
          <a:prstGeom prst="rect">
            <a:avLst/>
          </a:prstGeom>
        </p:spPr>
      </p:pic>
      <p:pic>
        <p:nvPicPr>
          <p:cNvPr id="4" name="Picture 3">
            <a:extLst>
              <a:ext uri="{FF2B5EF4-FFF2-40B4-BE49-F238E27FC236}">
                <a16:creationId xmlns:a16="http://schemas.microsoft.com/office/drawing/2014/main" id="{7F4DEDDB-5A95-13F4-B827-1F1BF8026E60}"/>
              </a:ext>
            </a:extLst>
          </p:cNvPr>
          <p:cNvPicPr>
            <a:picLocks noChangeAspect="1"/>
          </p:cNvPicPr>
          <p:nvPr/>
        </p:nvPicPr>
        <p:blipFill>
          <a:blip r:embed="rId4"/>
          <a:stretch>
            <a:fillRect/>
          </a:stretch>
        </p:blipFill>
        <p:spPr>
          <a:xfrm>
            <a:off x="680631" y="5808119"/>
            <a:ext cx="2218267" cy="465225"/>
          </a:xfrm>
          <a:prstGeom prst="rect">
            <a:avLst/>
          </a:prstGeom>
        </p:spPr>
      </p:pic>
      <p:pic>
        <p:nvPicPr>
          <p:cNvPr id="2" name="Picture 1">
            <a:extLst>
              <a:ext uri="{FF2B5EF4-FFF2-40B4-BE49-F238E27FC236}">
                <a16:creationId xmlns:a16="http://schemas.microsoft.com/office/drawing/2014/main" id="{9B849D8F-7AA6-CFCD-87B8-BDCB50CEEBCF}"/>
              </a:ext>
            </a:extLst>
          </p:cNvPr>
          <p:cNvPicPr>
            <a:picLocks noChangeAspect="1"/>
          </p:cNvPicPr>
          <p:nvPr/>
        </p:nvPicPr>
        <p:blipFill>
          <a:blip r:embed="rId5"/>
          <a:stretch>
            <a:fillRect/>
          </a:stretch>
        </p:blipFill>
        <p:spPr>
          <a:xfrm>
            <a:off x="431445" y="2049881"/>
            <a:ext cx="3049287" cy="1100188"/>
          </a:xfrm>
          <a:prstGeom prst="rect">
            <a:avLst/>
          </a:prstGeom>
        </p:spPr>
      </p:pic>
    </p:spTree>
    <p:extLst>
      <p:ext uri="{BB962C8B-B14F-4D97-AF65-F5344CB8AC3E}">
        <p14:creationId xmlns:p14="http://schemas.microsoft.com/office/powerpoint/2010/main" val="3826996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38316-4B7B-C15C-F3F1-D540123AA0E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F99E002-209B-5C04-91EA-9D622FE4D74B}"/>
              </a:ext>
            </a:extLst>
          </p:cNvPr>
          <p:cNvSpPr txBox="1"/>
          <p:nvPr/>
        </p:nvSpPr>
        <p:spPr>
          <a:xfrm>
            <a:off x="206698" y="123849"/>
            <a:ext cx="6100762" cy="584775"/>
          </a:xfrm>
          <a:prstGeom prst="rect">
            <a:avLst/>
          </a:prstGeom>
          <a:noFill/>
        </p:spPr>
        <p:txBody>
          <a:bodyPr wrap="square">
            <a:spAutoFit/>
          </a:bodyPr>
          <a:lstStyle/>
          <a:p>
            <a:r>
              <a:rPr lang="en-GB" sz="3200" b="1" dirty="0">
                <a:solidFill>
                  <a:srgbClr val="823D94"/>
                </a:solidFill>
                <a:latin typeface="Poppins" panose="00000500000000000000" pitchFamily="2" charset="0"/>
                <a:cs typeface="Poppins" panose="00000500000000000000" pitchFamily="2" charset="0"/>
              </a:rPr>
              <a:t>Types of Risks </a:t>
            </a:r>
            <a:endParaRPr lang="en-GB" sz="2400" b="1" dirty="0">
              <a:solidFill>
                <a:srgbClr val="823D94"/>
              </a:solidFill>
              <a:latin typeface="Poppins" panose="00000500000000000000" pitchFamily="2" charset="0"/>
              <a:cs typeface="Poppins" panose="00000500000000000000" pitchFamily="2" charset="0"/>
            </a:endParaRPr>
          </a:p>
        </p:txBody>
      </p:sp>
      <p:graphicFrame>
        <p:nvGraphicFramePr>
          <p:cNvPr id="6" name="Diagram 5">
            <a:extLst>
              <a:ext uri="{FF2B5EF4-FFF2-40B4-BE49-F238E27FC236}">
                <a16:creationId xmlns:a16="http://schemas.microsoft.com/office/drawing/2014/main" id="{90219C8B-C97F-A48F-2BA9-8CAA315F2FDE}"/>
              </a:ext>
            </a:extLst>
          </p:cNvPr>
          <p:cNvGraphicFramePr/>
          <p:nvPr>
            <p:extLst>
              <p:ext uri="{D42A27DB-BD31-4B8C-83A1-F6EECF244321}">
                <p14:modId xmlns:p14="http://schemas.microsoft.com/office/powerpoint/2010/main" val="1701078064"/>
              </p:ext>
            </p:extLst>
          </p:nvPr>
        </p:nvGraphicFramePr>
        <p:xfrm>
          <a:off x="6392985" y="1292894"/>
          <a:ext cx="4911411" cy="3761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37D96E17-E057-A27F-9E44-FD12C5F61970}"/>
              </a:ext>
            </a:extLst>
          </p:cNvPr>
          <p:cNvSpPr txBox="1"/>
          <p:nvPr/>
        </p:nvSpPr>
        <p:spPr>
          <a:xfrm>
            <a:off x="7341733" y="5252777"/>
            <a:ext cx="3466682" cy="338554"/>
          </a:xfrm>
          <a:prstGeom prst="rect">
            <a:avLst/>
          </a:prstGeom>
          <a:noFill/>
        </p:spPr>
        <p:txBody>
          <a:bodyPr wrap="square" rtlCol="0">
            <a:spAutoFit/>
          </a:bodyPr>
          <a:lstStyle/>
          <a:p>
            <a:r>
              <a:rPr lang="en-GB" sz="1600" i="1" dirty="0"/>
              <a:t>Livingstone, S. and </a:t>
            </a:r>
            <a:r>
              <a:rPr lang="en-GB" sz="1600" i="1" dirty="0" err="1"/>
              <a:t>Stoilova</a:t>
            </a:r>
            <a:r>
              <a:rPr lang="en-GB" sz="1600" i="1" dirty="0"/>
              <a:t>, M. (2021) </a:t>
            </a:r>
            <a:endParaRPr lang="en-GB" sz="1400" i="1" dirty="0"/>
          </a:p>
        </p:txBody>
      </p:sp>
      <p:sp>
        <p:nvSpPr>
          <p:cNvPr id="14" name="TextBox 13">
            <a:extLst>
              <a:ext uri="{FF2B5EF4-FFF2-40B4-BE49-F238E27FC236}">
                <a16:creationId xmlns:a16="http://schemas.microsoft.com/office/drawing/2014/main" id="{CE433BCD-7F84-CB6A-B4A8-353A98D4CF11}"/>
              </a:ext>
            </a:extLst>
          </p:cNvPr>
          <p:cNvSpPr txBox="1"/>
          <p:nvPr/>
        </p:nvSpPr>
        <p:spPr>
          <a:xfrm>
            <a:off x="1383585" y="5252777"/>
            <a:ext cx="3466682" cy="338554"/>
          </a:xfrm>
          <a:prstGeom prst="rect">
            <a:avLst/>
          </a:prstGeom>
          <a:noFill/>
        </p:spPr>
        <p:txBody>
          <a:bodyPr wrap="square" rtlCol="0">
            <a:spAutoFit/>
          </a:bodyPr>
          <a:lstStyle/>
          <a:p>
            <a:r>
              <a:rPr lang="en-GB" sz="1600" i="1" dirty="0"/>
              <a:t>Online Nation Report (2025)</a:t>
            </a:r>
          </a:p>
        </p:txBody>
      </p:sp>
      <p:sp>
        <p:nvSpPr>
          <p:cNvPr id="3" name="TextBox 2">
            <a:extLst>
              <a:ext uri="{FF2B5EF4-FFF2-40B4-BE49-F238E27FC236}">
                <a16:creationId xmlns:a16="http://schemas.microsoft.com/office/drawing/2014/main" id="{F0AA5000-A4F6-0B57-60A9-3E554AECD41D}"/>
              </a:ext>
            </a:extLst>
          </p:cNvPr>
          <p:cNvSpPr txBox="1"/>
          <p:nvPr/>
        </p:nvSpPr>
        <p:spPr>
          <a:xfrm>
            <a:off x="250875" y="1578911"/>
            <a:ext cx="6099348" cy="707886"/>
          </a:xfrm>
          <a:prstGeom prst="rect">
            <a:avLst/>
          </a:prstGeom>
          <a:noFill/>
        </p:spPr>
        <p:txBody>
          <a:bodyPr wrap="square">
            <a:spAutoFit/>
          </a:bodyPr>
          <a:lstStyle/>
          <a:p>
            <a:r>
              <a:rPr lang="en-GB" sz="2000" b="1" dirty="0">
                <a:solidFill>
                  <a:srgbClr val="000045"/>
                </a:solidFill>
                <a:latin typeface="Sora"/>
              </a:rPr>
              <a:t>S</a:t>
            </a:r>
            <a:r>
              <a:rPr lang="en-GB" sz="2000" b="1" i="0" dirty="0">
                <a:solidFill>
                  <a:srgbClr val="000045"/>
                </a:solidFill>
                <a:effectLst/>
                <a:latin typeface="Sora"/>
              </a:rPr>
              <a:t>even in ten </a:t>
            </a:r>
            <a:r>
              <a:rPr lang="en-GB" sz="2000" b="0" i="0" dirty="0">
                <a:solidFill>
                  <a:srgbClr val="000045"/>
                </a:solidFill>
                <a:effectLst/>
                <a:latin typeface="Sora"/>
              </a:rPr>
              <a:t>11–17-year-olds had seen or heard harmful content online in the last four weeks.</a:t>
            </a:r>
            <a:endParaRPr lang="en-GB" sz="2000" dirty="0"/>
          </a:p>
        </p:txBody>
      </p:sp>
      <p:sp>
        <p:nvSpPr>
          <p:cNvPr id="8" name="TextBox 7">
            <a:extLst>
              <a:ext uri="{FF2B5EF4-FFF2-40B4-BE49-F238E27FC236}">
                <a16:creationId xmlns:a16="http://schemas.microsoft.com/office/drawing/2014/main" id="{7A0B5086-4EF9-21E3-BA8C-CA726B74DD7F}"/>
              </a:ext>
            </a:extLst>
          </p:cNvPr>
          <p:cNvSpPr txBox="1"/>
          <p:nvPr/>
        </p:nvSpPr>
        <p:spPr>
          <a:xfrm>
            <a:off x="206698" y="2724421"/>
            <a:ext cx="6099348" cy="1015663"/>
          </a:xfrm>
          <a:prstGeom prst="rect">
            <a:avLst/>
          </a:prstGeom>
          <a:noFill/>
        </p:spPr>
        <p:txBody>
          <a:bodyPr wrap="square">
            <a:spAutoFit/>
          </a:bodyPr>
          <a:lstStyle/>
          <a:p>
            <a:r>
              <a:rPr lang="en-GB" sz="2000" b="1" dirty="0"/>
              <a:t>Nine in ten </a:t>
            </a:r>
            <a:r>
              <a:rPr lang="en-GB" sz="2000" dirty="0"/>
              <a:t>children aged 8-17 (91%) who said that someone had been ‘nasty or hurtful’ to them said it had happened via some form of communications technology.</a:t>
            </a:r>
          </a:p>
        </p:txBody>
      </p:sp>
      <p:sp>
        <p:nvSpPr>
          <p:cNvPr id="12" name="TextBox 11">
            <a:extLst>
              <a:ext uri="{FF2B5EF4-FFF2-40B4-BE49-F238E27FC236}">
                <a16:creationId xmlns:a16="http://schemas.microsoft.com/office/drawing/2014/main" id="{06BADBD6-900D-7086-7AE1-E398B0E20459}"/>
              </a:ext>
            </a:extLst>
          </p:cNvPr>
          <p:cNvSpPr txBox="1"/>
          <p:nvPr/>
        </p:nvSpPr>
        <p:spPr>
          <a:xfrm>
            <a:off x="206698" y="4197205"/>
            <a:ext cx="6099348" cy="1015663"/>
          </a:xfrm>
          <a:prstGeom prst="rect">
            <a:avLst/>
          </a:prstGeom>
          <a:noFill/>
        </p:spPr>
        <p:txBody>
          <a:bodyPr wrap="square">
            <a:spAutoFit/>
          </a:bodyPr>
          <a:lstStyle/>
          <a:p>
            <a:r>
              <a:rPr lang="en-GB" sz="2000" b="1" dirty="0"/>
              <a:t>43% </a:t>
            </a:r>
            <a:r>
              <a:rPr lang="en-GB" sz="2000" dirty="0"/>
              <a:t>of those who spent money in social environments regretted purchases made on social media sites and apps.</a:t>
            </a:r>
          </a:p>
        </p:txBody>
      </p:sp>
    </p:spTree>
    <p:extLst>
      <p:ext uri="{BB962C8B-B14F-4D97-AF65-F5344CB8AC3E}">
        <p14:creationId xmlns:p14="http://schemas.microsoft.com/office/powerpoint/2010/main" val="416116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P spid="14" grpId="0"/>
      <p:bldP spid="3" grpId="0"/>
      <p:bldP spid="8"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27C03-EA64-737B-148F-CB39F99F70C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14EFBDB-58D5-F968-C5BB-8C8941192FA0}"/>
              </a:ext>
            </a:extLst>
          </p:cNvPr>
          <p:cNvPicPr>
            <a:picLocks noChangeAspect="1"/>
          </p:cNvPicPr>
          <p:nvPr/>
        </p:nvPicPr>
        <p:blipFill>
          <a:blip r:embed="rId3"/>
          <a:stretch>
            <a:fillRect/>
          </a:stretch>
        </p:blipFill>
        <p:spPr>
          <a:xfrm>
            <a:off x="0" y="6118429"/>
            <a:ext cx="12192000" cy="739570"/>
          </a:xfrm>
          <a:prstGeom prst="rect">
            <a:avLst/>
          </a:prstGeom>
        </p:spPr>
      </p:pic>
      <p:sp>
        <p:nvSpPr>
          <p:cNvPr id="24" name="Speech Bubble: Rectangle with Corners Rounded 23">
            <a:extLst>
              <a:ext uri="{FF2B5EF4-FFF2-40B4-BE49-F238E27FC236}">
                <a16:creationId xmlns:a16="http://schemas.microsoft.com/office/drawing/2014/main" id="{396DF526-2D2B-F34F-F60D-0437E211EA9E}"/>
              </a:ext>
            </a:extLst>
          </p:cNvPr>
          <p:cNvSpPr/>
          <p:nvPr/>
        </p:nvSpPr>
        <p:spPr>
          <a:xfrm rot="10800000" flipH="1">
            <a:off x="3576000" y="748590"/>
            <a:ext cx="2520000" cy="1800000"/>
          </a:xfrm>
          <a:prstGeom prst="wedgeRoundRectCallout">
            <a:avLst>
              <a:gd name="adj1" fmla="val -40886"/>
              <a:gd name="adj2" fmla="val 69853"/>
              <a:gd name="adj3" fmla="val 16667"/>
            </a:avLst>
          </a:prstGeom>
          <a:solidFill>
            <a:srgbClr val="B9DBCC"/>
          </a:solidFill>
          <a:ln w="38100">
            <a:solidFill>
              <a:srgbClr val="BADFC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Speech Bubble: Rectangle with Corners Rounded 24">
            <a:extLst>
              <a:ext uri="{FF2B5EF4-FFF2-40B4-BE49-F238E27FC236}">
                <a16:creationId xmlns:a16="http://schemas.microsoft.com/office/drawing/2014/main" id="{CB6F1C42-8F23-35BF-D51C-BB7B065482C1}"/>
              </a:ext>
            </a:extLst>
          </p:cNvPr>
          <p:cNvSpPr/>
          <p:nvPr/>
        </p:nvSpPr>
        <p:spPr>
          <a:xfrm>
            <a:off x="6389132" y="710575"/>
            <a:ext cx="2520000" cy="1800000"/>
          </a:xfrm>
          <a:prstGeom prst="wedgeRoundRectCallout">
            <a:avLst>
              <a:gd name="adj1" fmla="val -40886"/>
              <a:gd name="adj2" fmla="val 68516"/>
              <a:gd name="adj3" fmla="val 16667"/>
            </a:avLst>
          </a:prstGeom>
          <a:solidFill>
            <a:srgbClr val="E6D8EA"/>
          </a:solidFill>
          <a:ln w="38100">
            <a:solidFill>
              <a:srgbClr val="E6D8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Speech Bubble: Rectangle with Corners Rounded 25">
            <a:extLst>
              <a:ext uri="{FF2B5EF4-FFF2-40B4-BE49-F238E27FC236}">
                <a16:creationId xmlns:a16="http://schemas.microsoft.com/office/drawing/2014/main" id="{DBF3125A-846C-9339-8D71-E077CBA58F1D}"/>
              </a:ext>
            </a:extLst>
          </p:cNvPr>
          <p:cNvSpPr/>
          <p:nvPr/>
        </p:nvSpPr>
        <p:spPr>
          <a:xfrm rot="10800000">
            <a:off x="9231604" y="699753"/>
            <a:ext cx="2520000" cy="1800000"/>
          </a:xfrm>
          <a:prstGeom prst="wedgeRoundRectCallout">
            <a:avLst>
              <a:gd name="adj1" fmla="val -45660"/>
              <a:gd name="adj2" fmla="val 68516"/>
              <a:gd name="adj3" fmla="val 16667"/>
            </a:avLst>
          </a:prstGeom>
          <a:solidFill>
            <a:srgbClr val="F7EEA0"/>
          </a:solidFill>
          <a:ln w="38100">
            <a:solidFill>
              <a:srgbClr val="F7E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Speech Bubble: Rectangle with Corners Rounded 26">
            <a:extLst>
              <a:ext uri="{FF2B5EF4-FFF2-40B4-BE49-F238E27FC236}">
                <a16:creationId xmlns:a16="http://schemas.microsoft.com/office/drawing/2014/main" id="{0E56142D-8E11-3E02-BE47-94439CD7BF7B}"/>
              </a:ext>
            </a:extLst>
          </p:cNvPr>
          <p:cNvSpPr/>
          <p:nvPr/>
        </p:nvSpPr>
        <p:spPr>
          <a:xfrm flipH="1">
            <a:off x="3432582" y="3070199"/>
            <a:ext cx="2640169" cy="2124000"/>
          </a:xfrm>
          <a:prstGeom prst="wedgeRoundRectCallout">
            <a:avLst>
              <a:gd name="adj1" fmla="val -4883"/>
              <a:gd name="adj2" fmla="val 76095"/>
              <a:gd name="adj3" fmla="val 16667"/>
            </a:avLst>
          </a:prstGeom>
          <a:solidFill>
            <a:srgbClr val="E6D8EA"/>
          </a:solidFill>
          <a:ln w="38100">
            <a:solidFill>
              <a:srgbClr val="E6D8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Speech Bubble: Rectangle with Corners Rounded 27">
            <a:extLst>
              <a:ext uri="{FF2B5EF4-FFF2-40B4-BE49-F238E27FC236}">
                <a16:creationId xmlns:a16="http://schemas.microsoft.com/office/drawing/2014/main" id="{993CEDAE-FEAA-03C7-983C-1251D7898B64}"/>
              </a:ext>
            </a:extLst>
          </p:cNvPr>
          <p:cNvSpPr/>
          <p:nvPr/>
        </p:nvSpPr>
        <p:spPr>
          <a:xfrm rot="10800000">
            <a:off x="6399024" y="3096749"/>
            <a:ext cx="2520000" cy="2124000"/>
          </a:xfrm>
          <a:prstGeom prst="wedgeRoundRectCallout">
            <a:avLst>
              <a:gd name="adj1" fmla="val -41364"/>
              <a:gd name="adj2" fmla="val 69297"/>
              <a:gd name="adj3" fmla="val 16667"/>
            </a:avLst>
          </a:prstGeom>
          <a:solidFill>
            <a:srgbClr val="F7EEA0"/>
          </a:solidFill>
          <a:ln w="38100">
            <a:solidFill>
              <a:srgbClr val="F7E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peech Bubble: Rectangle with Corners Rounded 28">
            <a:extLst>
              <a:ext uri="{FF2B5EF4-FFF2-40B4-BE49-F238E27FC236}">
                <a16:creationId xmlns:a16="http://schemas.microsoft.com/office/drawing/2014/main" id="{108F3C0A-12CD-45BA-7934-D9AFFCB2AC04}"/>
              </a:ext>
            </a:extLst>
          </p:cNvPr>
          <p:cNvSpPr/>
          <p:nvPr/>
        </p:nvSpPr>
        <p:spPr>
          <a:xfrm>
            <a:off x="9181424" y="3102252"/>
            <a:ext cx="2520000" cy="2124000"/>
          </a:xfrm>
          <a:prstGeom prst="wedgeRoundRectCallout">
            <a:avLst>
              <a:gd name="adj1" fmla="val 45532"/>
              <a:gd name="adj2" fmla="val 74396"/>
              <a:gd name="adj3" fmla="val 16667"/>
            </a:avLst>
          </a:prstGeom>
          <a:solidFill>
            <a:srgbClr val="B9DBCC"/>
          </a:solidFill>
          <a:ln w="38100">
            <a:solidFill>
              <a:srgbClr val="BADFC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420C83C8-6B71-EFC2-3794-EEC1D000B2D5}"/>
              </a:ext>
            </a:extLst>
          </p:cNvPr>
          <p:cNvSpPr/>
          <p:nvPr/>
        </p:nvSpPr>
        <p:spPr>
          <a:xfrm>
            <a:off x="-68283" y="-1"/>
            <a:ext cx="3336966" cy="6118430"/>
          </a:xfrm>
          <a:prstGeom prst="rect">
            <a:avLst/>
          </a:prstGeom>
          <a:solidFill>
            <a:srgbClr val="E6D8EA"/>
          </a:solidFill>
          <a:ln>
            <a:solidFill>
              <a:srgbClr val="E6D8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A black and yellow circle with white letters&#10;&#10;Description automatically generated">
            <a:extLst>
              <a:ext uri="{FF2B5EF4-FFF2-40B4-BE49-F238E27FC236}">
                <a16:creationId xmlns:a16="http://schemas.microsoft.com/office/drawing/2014/main" id="{63B59985-5134-987E-9114-0AFCFEEA2D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437" y="6223625"/>
            <a:ext cx="552957" cy="552957"/>
          </a:xfrm>
          <a:prstGeom prst="rect">
            <a:avLst/>
          </a:prstGeom>
        </p:spPr>
      </p:pic>
      <p:sp>
        <p:nvSpPr>
          <p:cNvPr id="3" name="TextBox 2">
            <a:extLst>
              <a:ext uri="{FF2B5EF4-FFF2-40B4-BE49-F238E27FC236}">
                <a16:creationId xmlns:a16="http://schemas.microsoft.com/office/drawing/2014/main" id="{F5496ADE-F6C1-89BC-56D2-0D3D8345B739}"/>
              </a:ext>
            </a:extLst>
          </p:cNvPr>
          <p:cNvSpPr txBox="1"/>
          <p:nvPr/>
        </p:nvSpPr>
        <p:spPr>
          <a:xfrm>
            <a:off x="0" y="1823875"/>
            <a:ext cx="3138247" cy="2308324"/>
          </a:xfrm>
          <a:prstGeom prst="rect">
            <a:avLst/>
          </a:prstGeom>
          <a:noFill/>
        </p:spPr>
        <p:txBody>
          <a:bodyPr wrap="square" rtlCol="0">
            <a:spAutoFit/>
          </a:bodyPr>
          <a:lstStyle/>
          <a:p>
            <a:r>
              <a:rPr lang="en-GB" sz="4800" b="1">
                <a:solidFill>
                  <a:srgbClr val="823D94"/>
                </a:solidFill>
                <a:latin typeface="Poppins" panose="00000500000000000000" pitchFamily="2" charset="0"/>
                <a:cs typeface="Poppins" panose="00000500000000000000" pitchFamily="2" charset="0"/>
              </a:rPr>
              <a:t>Local Insights from CYP </a:t>
            </a:r>
          </a:p>
        </p:txBody>
      </p:sp>
      <p:sp>
        <p:nvSpPr>
          <p:cNvPr id="4" name="TextBox 3">
            <a:extLst>
              <a:ext uri="{FF2B5EF4-FFF2-40B4-BE49-F238E27FC236}">
                <a16:creationId xmlns:a16="http://schemas.microsoft.com/office/drawing/2014/main" id="{94F22473-F2BE-36FE-F652-523AAD278C55}"/>
              </a:ext>
            </a:extLst>
          </p:cNvPr>
          <p:cNvSpPr txBox="1"/>
          <p:nvPr/>
        </p:nvSpPr>
        <p:spPr>
          <a:xfrm>
            <a:off x="3432582" y="3162412"/>
            <a:ext cx="2640169" cy="2124000"/>
          </a:xfrm>
          <a:prstGeom prst="rect">
            <a:avLst/>
          </a:prstGeom>
          <a:noFill/>
        </p:spPr>
        <p:txBody>
          <a:bodyPr wrap="square">
            <a:spAutoFit/>
          </a:bodyPr>
          <a:lstStyle/>
          <a:p>
            <a:pPr algn="ctr"/>
            <a:r>
              <a:rPr lang="en-GB" sz="1400" dirty="0">
                <a:solidFill>
                  <a:srgbClr val="823D94"/>
                </a:solidFill>
                <a:latin typeface="Poppins" panose="00000500000000000000" pitchFamily="2" charset="0"/>
                <a:cs typeface="Poppins" panose="00000500000000000000" pitchFamily="2" charset="0"/>
              </a:rPr>
              <a:t>“Another problem [is] grooming and catfishing -a lot of young people start talking to people online that are not really safe for them and then they end up doing things that they probably wouldn’t want to do.”</a:t>
            </a:r>
          </a:p>
        </p:txBody>
      </p:sp>
      <p:sp>
        <p:nvSpPr>
          <p:cNvPr id="10" name="TextBox 9">
            <a:extLst>
              <a:ext uri="{FF2B5EF4-FFF2-40B4-BE49-F238E27FC236}">
                <a16:creationId xmlns:a16="http://schemas.microsoft.com/office/drawing/2014/main" id="{01512A2B-DB64-F455-9AB8-D47CA4439381}"/>
              </a:ext>
            </a:extLst>
          </p:cNvPr>
          <p:cNvSpPr txBox="1"/>
          <p:nvPr/>
        </p:nvSpPr>
        <p:spPr>
          <a:xfrm>
            <a:off x="9159107" y="1040524"/>
            <a:ext cx="2664994" cy="1169551"/>
          </a:xfrm>
          <a:prstGeom prst="rect">
            <a:avLst/>
          </a:prstGeom>
          <a:noFill/>
        </p:spPr>
        <p:txBody>
          <a:bodyPr wrap="square">
            <a:spAutoFit/>
          </a:bodyPr>
          <a:lstStyle/>
          <a:p>
            <a:pPr algn="ctr"/>
            <a:r>
              <a:rPr lang="en-GB" sz="1400" dirty="0">
                <a:solidFill>
                  <a:srgbClr val="823D94"/>
                </a:solidFill>
                <a:latin typeface="Poppins" panose="00000500000000000000" pitchFamily="2" charset="0"/>
                <a:cs typeface="Poppins" panose="00000500000000000000" pitchFamily="2" charset="0"/>
              </a:rPr>
              <a:t>“You get to see what’s going on in the world because young people don’t really watch the news.”</a:t>
            </a:r>
          </a:p>
        </p:txBody>
      </p:sp>
      <p:sp>
        <p:nvSpPr>
          <p:cNvPr id="12" name="TextBox 11">
            <a:extLst>
              <a:ext uri="{FF2B5EF4-FFF2-40B4-BE49-F238E27FC236}">
                <a16:creationId xmlns:a16="http://schemas.microsoft.com/office/drawing/2014/main" id="{E35E37F5-A727-D522-6EF4-DD1D7505C246}"/>
              </a:ext>
            </a:extLst>
          </p:cNvPr>
          <p:cNvSpPr txBox="1"/>
          <p:nvPr/>
        </p:nvSpPr>
        <p:spPr>
          <a:xfrm>
            <a:off x="6399024" y="879737"/>
            <a:ext cx="2408311" cy="1384995"/>
          </a:xfrm>
          <a:prstGeom prst="rect">
            <a:avLst/>
          </a:prstGeom>
          <a:noFill/>
        </p:spPr>
        <p:txBody>
          <a:bodyPr wrap="square">
            <a:spAutoFit/>
          </a:bodyPr>
          <a:lstStyle/>
          <a:p>
            <a:pPr lvl="0" algn="ctr">
              <a:defRPr/>
            </a:pPr>
            <a:r>
              <a:rPr lang="en-GB" sz="1400">
                <a:solidFill>
                  <a:srgbClr val="823D94"/>
                </a:solidFill>
                <a:latin typeface="Poppins" panose="00000500000000000000" pitchFamily="2" charset="0"/>
                <a:cs typeface="Poppins" panose="00000500000000000000" pitchFamily="2" charset="0"/>
              </a:rPr>
              <a:t>“Let‘s say a young person is going through quite a bit…they can find information [online] that they can use to support themselves or get help.”</a:t>
            </a:r>
          </a:p>
        </p:txBody>
      </p:sp>
      <p:sp>
        <p:nvSpPr>
          <p:cNvPr id="17" name="TextBox 16">
            <a:extLst>
              <a:ext uri="{FF2B5EF4-FFF2-40B4-BE49-F238E27FC236}">
                <a16:creationId xmlns:a16="http://schemas.microsoft.com/office/drawing/2014/main" id="{BC016F66-FFE3-3BDE-4C98-E3EE996BFB79}"/>
              </a:ext>
            </a:extLst>
          </p:cNvPr>
          <p:cNvSpPr txBox="1"/>
          <p:nvPr/>
        </p:nvSpPr>
        <p:spPr>
          <a:xfrm>
            <a:off x="9237268" y="3224258"/>
            <a:ext cx="2408311" cy="1815882"/>
          </a:xfrm>
          <a:prstGeom prst="rect">
            <a:avLst/>
          </a:prstGeom>
          <a:noFill/>
        </p:spPr>
        <p:txBody>
          <a:bodyPr wrap="square">
            <a:spAutoFit/>
          </a:bodyPr>
          <a:lstStyle/>
          <a:p>
            <a:pPr algn="ctr"/>
            <a:r>
              <a:rPr lang="en-GB" sz="1400">
                <a:solidFill>
                  <a:srgbClr val="823D94"/>
                </a:solidFill>
                <a:latin typeface="Poppins" panose="00000500000000000000" pitchFamily="2" charset="0"/>
                <a:cs typeface="Poppins" panose="00000500000000000000" pitchFamily="2" charset="0"/>
              </a:rPr>
              <a:t>“People can be deceived by luxury lifestyles, get drawn into being a holder or a runner for county lines, and end up [down] the wrong path because they have seen it as “luxury.”</a:t>
            </a:r>
          </a:p>
        </p:txBody>
      </p:sp>
      <p:sp>
        <p:nvSpPr>
          <p:cNvPr id="21" name="TextBox 20">
            <a:extLst>
              <a:ext uri="{FF2B5EF4-FFF2-40B4-BE49-F238E27FC236}">
                <a16:creationId xmlns:a16="http://schemas.microsoft.com/office/drawing/2014/main" id="{43458297-7A4C-09E0-3013-CA9408174426}"/>
              </a:ext>
            </a:extLst>
          </p:cNvPr>
          <p:cNvSpPr txBox="1"/>
          <p:nvPr/>
        </p:nvSpPr>
        <p:spPr>
          <a:xfrm>
            <a:off x="6489036" y="3505414"/>
            <a:ext cx="2320191" cy="1384995"/>
          </a:xfrm>
          <a:prstGeom prst="rect">
            <a:avLst/>
          </a:prstGeom>
          <a:noFill/>
        </p:spPr>
        <p:txBody>
          <a:bodyPr wrap="square">
            <a:spAutoFit/>
          </a:bodyPr>
          <a:lstStyle/>
          <a:p>
            <a:pPr algn="ctr"/>
            <a:r>
              <a:rPr lang="en-GB" sz="1400">
                <a:solidFill>
                  <a:srgbClr val="823D94"/>
                </a:solidFill>
                <a:latin typeface="Poppins" panose="00000500000000000000" pitchFamily="2" charset="0"/>
                <a:cs typeface="Poppins" panose="00000500000000000000" pitchFamily="2" charset="0"/>
              </a:rPr>
              <a:t>“Social media puts an impact on how someone is supposed to look which can affect mental health and confidence.”</a:t>
            </a:r>
          </a:p>
        </p:txBody>
      </p:sp>
      <p:sp>
        <p:nvSpPr>
          <p:cNvPr id="23" name="TextBox 22">
            <a:extLst>
              <a:ext uri="{FF2B5EF4-FFF2-40B4-BE49-F238E27FC236}">
                <a16:creationId xmlns:a16="http://schemas.microsoft.com/office/drawing/2014/main" id="{4F8A7DF2-29F5-8170-1077-5CC7B1E5F32B}"/>
              </a:ext>
            </a:extLst>
          </p:cNvPr>
          <p:cNvSpPr txBox="1"/>
          <p:nvPr/>
        </p:nvSpPr>
        <p:spPr>
          <a:xfrm>
            <a:off x="3696654" y="1149084"/>
            <a:ext cx="2231060" cy="954107"/>
          </a:xfrm>
          <a:prstGeom prst="rect">
            <a:avLst/>
          </a:prstGeom>
          <a:noFill/>
        </p:spPr>
        <p:txBody>
          <a:bodyPr wrap="square">
            <a:spAutoFit/>
          </a:bodyPr>
          <a:lstStyle/>
          <a:p>
            <a:pPr algn="ctr"/>
            <a:r>
              <a:rPr lang="en-GB" sz="1400" dirty="0">
                <a:solidFill>
                  <a:srgbClr val="823D94"/>
                </a:solidFill>
                <a:latin typeface="Poppins" panose="00000500000000000000" pitchFamily="2" charset="0"/>
                <a:cs typeface="Poppins" panose="00000500000000000000" pitchFamily="2" charset="0"/>
              </a:rPr>
              <a:t>“[We] get access to education… a lot of tools for GCSEs like past papers.”</a:t>
            </a:r>
          </a:p>
        </p:txBody>
      </p:sp>
    </p:spTree>
    <p:extLst>
      <p:ext uri="{BB962C8B-B14F-4D97-AF65-F5344CB8AC3E}">
        <p14:creationId xmlns:p14="http://schemas.microsoft.com/office/powerpoint/2010/main" val="3501729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000"/>
                                        <p:tgtEl>
                                          <p:spTgt spid="27"/>
                                        </p:tgtEl>
                                      </p:cBhvr>
                                    </p:animEffect>
                                    <p:anim calcmode="lin" valueType="num">
                                      <p:cBhvr>
                                        <p:cTn id="45" dur="1000" fill="hold"/>
                                        <p:tgtEl>
                                          <p:spTgt spid="27"/>
                                        </p:tgtEl>
                                        <p:attrNameLst>
                                          <p:attrName>ppt_x</p:attrName>
                                        </p:attrNameLst>
                                      </p:cBhvr>
                                      <p:tavLst>
                                        <p:tav tm="0">
                                          <p:val>
                                            <p:strVal val="#ppt_x"/>
                                          </p:val>
                                        </p:tav>
                                        <p:tav tm="100000">
                                          <p:val>
                                            <p:strVal val="#ppt_x"/>
                                          </p:val>
                                        </p:tav>
                                      </p:tavLst>
                                    </p:anim>
                                    <p:anim calcmode="lin" valueType="num">
                                      <p:cBhvr>
                                        <p:cTn id="46" dur="1000" fill="hold"/>
                                        <p:tgtEl>
                                          <p:spTgt spid="2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1000"/>
                                        <p:tgtEl>
                                          <p:spTgt spid="29"/>
                                        </p:tgtEl>
                                      </p:cBhvr>
                                    </p:animEffect>
                                    <p:anim calcmode="lin" valueType="num">
                                      <p:cBhvr>
                                        <p:cTn id="65" dur="1000" fill="hold"/>
                                        <p:tgtEl>
                                          <p:spTgt spid="29"/>
                                        </p:tgtEl>
                                        <p:attrNameLst>
                                          <p:attrName>ppt_x</p:attrName>
                                        </p:attrNameLst>
                                      </p:cBhvr>
                                      <p:tavLst>
                                        <p:tav tm="0">
                                          <p:val>
                                            <p:strVal val="#ppt_x"/>
                                          </p:val>
                                        </p:tav>
                                        <p:tav tm="100000">
                                          <p:val>
                                            <p:strVal val="#ppt_x"/>
                                          </p:val>
                                        </p:tav>
                                      </p:tavLst>
                                    </p:anim>
                                    <p:anim calcmode="lin" valueType="num">
                                      <p:cBhvr>
                                        <p:cTn id="6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4" grpId="0"/>
      <p:bldP spid="10" grpId="0"/>
      <p:bldP spid="12" grpId="0"/>
      <p:bldP spid="17" grpId="0"/>
      <p:bldP spid="21"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D54EAA-614A-A88D-C400-F41459B47E2A}"/>
              </a:ext>
            </a:extLst>
          </p:cNvPr>
          <p:cNvSpPr txBox="1"/>
          <p:nvPr/>
        </p:nvSpPr>
        <p:spPr>
          <a:xfrm>
            <a:off x="163302" y="86965"/>
            <a:ext cx="8992890" cy="707886"/>
          </a:xfrm>
          <a:prstGeom prst="rect">
            <a:avLst/>
          </a:prstGeom>
          <a:noFill/>
        </p:spPr>
        <p:txBody>
          <a:bodyPr wrap="square" rtlCol="0">
            <a:spAutoFit/>
          </a:bodyPr>
          <a:lstStyle/>
          <a:p>
            <a:r>
              <a:rPr lang="en-GB" sz="4000" b="1" dirty="0">
                <a:solidFill>
                  <a:srgbClr val="823D94"/>
                </a:solidFill>
                <a:latin typeface="Poppins" panose="00000500000000000000" pitchFamily="2" charset="0"/>
                <a:cs typeface="Poppins" panose="00000500000000000000" pitchFamily="2" charset="0"/>
              </a:rPr>
              <a:t>Risk Factors </a:t>
            </a:r>
          </a:p>
        </p:txBody>
      </p:sp>
      <p:sp>
        <p:nvSpPr>
          <p:cNvPr id="5" name="Rectangle 4">
            <a:extLst>
              <a:ext uri="{FF2B5EF4-FFF2-40B4-BE49-F238E27FC236}">
                <a16:creationId xmlns:a16="http://schemas.microsoft.com/office/drawing/2014/main" id="{180D09D6-94FE-1B63-5B3A-04D6DE079E80}"/>
              </a:ext>
            </a:extLst>
          </p:cNvPr>
          <p:cNvSpPr/>
          <p:nvPr/>
        </p:nvSpPr>
        <p:spPr>
          <a:xfrm>
            <a:off x="266084" y="1987972"/>
            <a:ext cx="2210553" cy="3603359"/>
          </a:xfrm>
          <a:prstGeom prst="rect">
            <a:avLst/>
          </a:prstGeom>
          <a:solidFill>
            <a:srgbClr val="FAF8E8"/>
          </a:solidFill>
          <a:ln>
            <a:solidFill>
              <a:srgbClr val="FAF8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rPr>
              <a:t>Younger age </a:t>
            </a:r>
          </a:p>
          <a:p>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Low self-esteem or mental health difficulties </a:t>
            </a:r>
          </a:p>
          <a:p>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Neurodiversity or SEND needs</a:t>
            </a:r>
          </a:p>
          <a:p>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High screen time, especially unsupervised</a:t>
            </a:r>
          </a:p>
          <a:p>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Risk-taking behaviours</a:t>
            </a:r>
          </a:p>
          <a:p>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Previous victimisation</a:t>
            </a:r>
            <a:endParaRPr lang="en-GB" sz="1200" dirty="0">
              <a:solidFill>
                <a:schemeClr val="tx1"/>
              </a:solidFill>
            </a:endParaRPr>
          </a:p>
        </p:txBody>
      </p:sp>
      <p:sp>
        <p:nvSpPr>
          <p:cNvPr id="6" name="Rectangle 5">
            <a:extLst>
              <a:ext uri="{FF2B5EF4-FFF2-40B4-BE49-F238E27FC236}">
                <a16:creationId xmlns:a16="http://schemas.microsoft.com/office/drawing/2014/main" id="{AF743A74-1195-4FB5-789C-C570EE6D45B7}"/>
              </a:ext>
            </a:extLst>
          </p:cNvPr>
          <p:cNvSpPr/>
          <p:nvPr/>
        </p:nvSpPr>
        <p:spPr>
          <a:xfrm>
            <a:off x="267556" y="1194178"/>
            <a:ext cx="2196000" cy="854454"/>
          </a:xfrm>
          <a:prstGeom prst="rect">
            <a:avLst/>
          </a:prstGeom>
          <a:solidFill>
            <a:srgbClr val="F7EEA0"/>
          </a:solidFill>
          <a:ln>
            <a:solidFill>
              <a:srgbClr val="F7E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lumMod val="50000"/>
                    <a:lumOff val="50000"/>
                  </a:schemeClr>
                </a:solidFill>
              </a:rPr>
              <a:t> </a:t>
            </a:r>
          </a:p>
        </p:txBody>
      </p:sp>
      <p:sp>
        <p:nvSpPr>
          <p:cNvPr id="7" name="Rectangle 6">
            <a:extLst>
              <a:ext uri="{FF2B5EF4-FFF2-40B4-BE49-F238E27FC236}">
                <a16:creationId xmlns:a16="http://schemas.microsoft.com/office/drawing/2014/main" id="{8550A187-50CA-D88D-8447-08813850225F}"/>
              </a:ext>
            </a:extLst>
          </p:cNvPr>
          <p:cNvSpPr/>
          <p:nvPr/>
        </p:nvSpPr>
        <p:spPr>
          <a:xfrm>
            <a:off x="2650658" y="2000845"/>
            <a:ext cx="2191371" cy="3603360"/>
          </a:xfrm>
          <a:prstGeom prst="rect">
            <a:avLst/>
          </a:prstGeom>
          <a:solidFill>
            <a:srgbClr val="F4EEF6"/>
          </a:solidFill>
          <a:ln>
            <a:solidFill>
              <a:srgbClr val="F4EE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Low parental monitoring of online activity</a:t>
            </a:r>
          </a:p>
          <a:p>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Poor parent-child communication</a:t>
            </a:r>
          </a:p>
          <a:p>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Limited parental digital literacy</a:t>
            </a:r>
          </a:p>
          <a:p>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Family conflict or instability</a:t>
            </a:r>
          </a:p>
          <a:p>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Lack of clear rules about internet use</a:t>
            </a:r>
          </a:p>
          <a:p>
            <a:endParaRPr lang="en-GB" sz="1400" dirty="0">
              <a:solidFill>
                <a:schemeClr val="tx1"/>
              </a:solidFill>
            </a:endParaRPr>
          </a:p>
          <a:p>
            <a:endParaRPr lang="en-GB" sz="1200" dirty="0">
              <a:solidFill>
                <a:schemeClr val="tx1"/>
              </a:solidFill>
            </a:endParaRPr>
          </a:p>
        </p:txBody>
      </p:sp>
      <p:sp>
        <p:nvSpPr>
          <p:cNvPr id="8" name="Rectangle 7">
            <a:extLst>
              <a:ext uri="{FF2B5EF4-FFF2-40B4-BE49-F238E27FC236}">
                <a16:creationId xmlns:a16="http://schemas.microsoft.com/office/drawing/2014/main" id="{2E87BC8D-9144-973A-459E-F8F52481F1BD}"/>
              </a:ext>
            </a:extLst>
          </p:cNvPr>
          <p:cNvSpPr/>
          <p:nvPr/>
        </p:nvSpPr>
        <p:spPr>
          <a:xfrm>
            <a:off x="2650658" y="1183077"/>
            <a:ext cx="2196000" cy="853200"/>
          </a:xfrm>
          <a:prstGeom prst="rect">
            <a:avLst/>
          </a:prstGeom>
          <a:solidFill>
            <a:srgbClr val="C6A5CF"/>
          </a:solidFill>
          <a:ln>
            <a:solidFill>
              <a:srgbClr val="C6A5C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solidFill>
            </a:endParaRPr>
          </a:p>
        </p:txBody>
      </p:sp>
      <p:sp>
        <p:nvSpPr>
          <p:cNvPr id="9" name="Rectangle 8">
            <a:extLst>
              <a:ext uri="{FF2B5EF4-FFF2-40B4-BE49-F238E27FC236}">
                <a16:creationId xmlns:a16="http://schemas.microsoft.com/office/drawing/2014/main" id="{DFB0F756-233C-1355-2C12-1109C7B3B471}"/>
              </a:ext>
            </a:extLst>
          </p:cNvPr>
          <p:cNvSpPr/>
          <p:nvPr/>
        </p:nvSpPr>
        <p:spPr>
          <a:xfrm>
            <a:off x="5071515" y="2000846"/>
            <a:ext cx="2210552" cy="3590486"/>
          </a:xfrm>
          <a:prstGeom prst="rect">
            <a:avLst/>
          </a:prstGeom>
          <a:solidFill>
            <a:srgbClr val="E8F4EE"/>
          </a:solidFill>
          <a:ln>
            <a:solidFill>
              <a:srgbClr val="E8F4E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Peer pressure</a:t>
            </a:r>
          </a:p>
          <a:p>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Desire for social validation </a:t>
            </a:r>
          </a:p>
          <a:p>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Social isolation and/or exposure to bullying offline</a:t>
            </a:r>
          </a:p>
          <a:p>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Normalisation of harmful online behaviours </a:t>
            </a:r>
          </a:p>
          <a:p>
            <a:pPr marL="285750" indent="-285750">
              <a:buFont typeface="Arial" panose="020B0604020202020204" pitchFamily="34" charset="0"/>
              <a:buChar char="•"/>
            </a:pPr>
            <a:endParaRPr lang="en-GB" sz="1400" dirty="0">
              <a:solidFill>
                <a:schemeClr val="tx1"/>
              </a:solidFill>
            </a:endParaRPr>
          </a:p>
          <a:p>
            <a:endParaRPr lang="en-GB" sz="1400" dirty="0">
              <a:solidFill>
                <a:schemeClr val="tx1"/>
              </a:solidFill>
            </a:endParaRPr>
          </a:p>
          <a:p>
            <a:endParaRPr lang="en-GB" sz="1400" dirty="0">
              <a:solidFill>
                <a:schemeClr val="tx1"/>
              </a:solidFill>
            </a:endParaRPr>
          </a:p>
          <a:p>
            <a:endParaRPr lang="en-GB" sz="1400" dirty="0">
              <a:solidFill>
                <a:schemeClr val="tx1"/>
              </a:solidFill>
            </a:endParaRPr>
          </a:p>
          <a:p>
            <a:endParaRPr lang="en-GB" sz="1400" dirty="0">
              <a:solidFill>
                <a:schemeClr val="tx1"/>
              </a:solidFill>
            </a:endParaRPr>
          </a:p>
          <a:p>
            <a:endParaRPr lang="en-GB" sz="1400" dirty="0">
              <a:solidFill>
                <a:schemeClr val="tx1"/>
              </a:solidFill>
            </a:endParaRPr>
          </a:p>
        </p:txBody>
      </p:sp>
      <p:sp>
        <p:nvSpPr>
          <p:cNvPr id="10" name="Rectangle 9">
            <a:extLst>
              <a:ext uri="{FF2B5EF4-FFF2-40B4-BE49-F238E27FC236}">
                <a16:creationId xmlns:a16="http://schemas.microsoft.com/office/drawing/2014/main" id="{D4D26AA9-C5AE-FEFE-178B-0399395721E9}"/>
              </a:ext>
            </a:extLst>
          </p:cNvPr>
          <p:cNvSpPr/>
          <p:nvPr/>
        </p:nvSpPr>
        <p:spPr>
          <a:xfrm>
            <a:off x="5086067" y="1147644"/>
            <a:ext cx="2196000" cy="853200"/>
          </a:xfrm>
          <a:prstGeom prst="rect">
            <a:avLst/>
          </a:prstGeom>
          <a:solidFill>
            <a:srgbClr val="BADFCD"/>
          </a:solidFill>
          <a:ln>
            <a:solidFill>
              <a:srgbClr val="BADFC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solidFill>
            </a:endParaRPr>
          </a:p>
          <a:p>
            <a:pPr algn="ctr"/>
            <a:endParaRPr lang="en-GB" sz="2000" dirty="0">
              <a:solidFill>
                <a:schemeClr val="tx1"/>
              </a:solidFill>
            </a:endParaRPr>
          </a:p>
        </p:txBody>
      </p:sp>
      <p:sp>
        <p:nvSpPr>
          <p:cNvPr id="11" name="Rectangle 10">
            <a:extLst>
              <a:ext uri="{FF2B5EF4-FFF2-40B4-BE49-F238E27FC236}">
                <a16:creationId xmlns:a16="http://schemas.microsoft.com/office/drawing/2014/main" id="{DF7F8109-743C-D631-6D35-DC8B59228EA0}"/>
              </a:ext>
            </a:extLst>
          </p:cNvPr>
          <p:cNvSpPr/>
          <p:nvPr/>
        </p:nvSpPr>
        <p:spPr>
          <a:xfrm>
            <a:off x="9793820" y="1946194"/>
            <a:ext cx="2196000" cy="3645137"/>
          </a:xfrm>
          <a:prstGeom prst="rect">
            <a:avLst/>
          </a:prstGeom>
          <a:solidFill>
            <a:srgbClr val="F4EEF6"/>
          </a:solidFill>
          <a:ln>
            <a:solidFill>
              <a:srgbClr val="F4EE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Digital inequality (limited access to safety education)</a:t>
            </a:r>
          </a:p>
          <a:p>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Cultural stigma around reporting abuse</a:t>
            </a:r>
          </a:p>
          <a:p>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Inadequate legal protection or enforcement</a:t>
            </a:r>
          </a:p>
          <a:p>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High societal prevalence of online hate or extremist content</a:t>
            </a:r>
          </a:p>
          <a:p>
            <a:endParaRPr lang="en-GB" sz="1400" dirty="0">
              <a:solidFill>
                <a:schemeClr val="tx1"/>
              </a:solidFill>
            </a:endParaRPr>
          </a:p>
          <a:p>
            <a:endParaRPr lang="en-GB" sz="1400" dirty="0">
              <a:solidFill>
                <a:schemeClr val="tx1"/>
              </a:solidFill>
            </a:endParaRPr>
          </a:p>
        </p:txBody>
      </p:sp>
      <p:sp>
        <p:nvSpPr>
          <p:cNvPr id="12" name="Rectangle 11">
            <a:extLst>
              <a:ext uri="{FF2B5EF4-FFF2-40B4-BE49-F238E27FC236}">
                <a16:creationId xmlns:a16="http://schemas.microsoft.com/office/drawing/2014/main" id="{67B5AFE1-A2D9-1B19-354A-E329D2058993}"/>
              </a:ext>
            </a:extLst>
          </p:cNvPr>
          <p:cNvSpPr/>
          <p:nvPr/>
        </p:nvSpPr>
        <p:spPr>
          <a:xfrm>
            <a:off x="9793820" y="1165361"/>
            <a:ext cx="2196000" cy="853200"/>
          </a:xfrm>
          <a:prstGeom prst="rect">
            <a:avLst/>
          </a:prstGeom>
          <a:solidFill>
            <a:srgbClr val="C6A5CF"/>
          </a:solidFill>
          <a:ln>
            <a:solidFill>
              <a:srgbClr val="C6A5C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solidFill>
            </a:endParaRPr>
          </a:p>
        </p:txBody>
      </p:sp>
      <p:sp>
        <p:nvSpPr>
          <p:cNvPr id="13" name="Rectangle 12">
            <a:extLst>
              <a:ext uri="{FF2B5EF4-FFF2-40B4-BE49-F238E27FC236}">
                <a16:creationId xmlns:a16="http://schemas.microsoft.com/office/drawing/2014/main" id="{749CC9CF-1B39-B82F-F025-9E48BFFD3973}"/>
              </a:ext>
            </a:extLst>
          </p:cNvPr>
          <p:cNvSpPr/>
          <p:nvPr/>
        </p:nvSpPr>
        <p:spPr>
          <a:xfrm>
            <a:off x="7459838" y="2000844"/>
            <a:ext cx="2196000" cy="3603361"/>
          </a:xfrm>
          <a:prstGeom prst="rect">
            <a:avLst/>
          </a:prstGeom>
          <a:solidFill>
            <a:srgbClr val="FAF8E8"/>
          </a:solidFill>
          <a:ln>
            <a:solidFill>
              <a:srgbClr val="FAF8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rPr>
              <a:t>Anonymous platforms</a:t>
            </a:r>
          </a:p>
          <a:p>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Encrypted or disappearing messages</a:t>
            </a:r>
          </a:p>
          <a:p>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Algorithm-driven content amplification</a:t>
            </a:r>
          </a:p>
          <a:p>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Easy access to strangers</a:t>
            </a:r>
          </a:p>
          <a:p>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Poor moderation systems</a:t>
            </a: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endParaRPr lang="en-GB" sz="1400" dirty="0">
              <a:solidFill>
                <a:schemeClr val="tx1"/>
              </a:solidFill>
            </a:endParaRPr>
          </a:p>
          <a:p>
            <a:endParaRPr lang="en-GB" sz="1400" dirty="0">
              <a:solidFill>
                <a:schemeClr val="tx1"/>
              </a:solidFill>
            </a:endParaRPr>
          </a:p>
        </p:txBody>
      </p:sp>
      <p:sp>
        <p:nvSpPr>
          <p:cNvPr id="14" name="Rectangle 13">
            <a:extLst>
              <a:ext uri="{FF2B5EF4-FFF2-40B4-BE49-F238E27FC236}">
                <a16:creationId xmlns:a16="http://schemas.microsoft.com/office/drawing/2014/main" id="{04688093-3C3E-F669-28DD-FB6F3BD2AA83}"/>
              </a:ext>
            </a:extLst>
          </p:cNvPr>
          <p:cNvSpPr/>
          <p:nvPr/>
        </p:nvSpPr>
        <p:spPr>
          <a:xfrm>
            <a:off x="7464467" y="1183077"/>
            <a:ext cx="2196000" cy="853200"/>
          </a:xfrm>
          <a:prstGeom prst="rect">
            <a:avLst/>
          </a:prstGeom>
          <a:solidFill>
            <a:srgbClr val="F7EEA0"/>
          </a:solidFill>
          <a:ln>
            <a:solidFill>
              <a:srgbClr val="F7E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solidFill>
            </a:endParaRPr>
          </a:p>
        </p:txBody>
      </p:sp>
      <p:pic>
        <p:nvPicPr>
          <p:cNvPr id="16" name="Graphic 15" descr="Earth globe: Africa and Europe with solid fill">
            <a:extLst>
              <a:ext uri="{FF2B5EF4-FFF2-40B4-BE49-F238E27FC236}">
                <a16:creationId xmlns:a16="http://schemas.microsoft.com/office/drawing/2014/main" id="{3C9E4027-C575-AB0B-BE9B-9C9EBD33D0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48499" y="1210740"/>
            <a:ext cx="722596" cy="722596"/>
          </a:xfrm>
          <a:prstGeom prst="rect">
            <a:avLst/>
          </a:prstGeom>
        </p:spPr>
      </p:pic>
      <p:pic>
        <p:nvPicPr>
          <p:cNvPr id="18" name="Graphic 17" descr="Computer with solid fill">
            <a:extLst>
              <a:ext uri="{FF2B5EF4-FFF2-40B4-BE49-F238E27FC236}">
                <a16:creationId xmlns:a16="http://schemas.microsoft.com/office/drawing/2014/main" id="{1BC160AD-198E-C34D-9A30-D3AC5813D2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21476" y="1290350"/>
            <a:ext cx="603222" cy="603222"/>
          </a:xfrm>
          <a:prstGeom prst="rect">
            <a:avLst/>
          </a:prstGeom>
        </p:spPr>
      </p:pic>
      <p:pic>
        <p:nvPicPr>
          <p:cNvPr id="20" name="Graphic 19" descr="Work from home Wi-Fi with solid fill">
            <a:extLst>
              <a:ext uri="{FF2B5EF4-FFF2-40B4-BE49-F238E27FC236}">
                <a16:creationId xmlns:a16="http://schemas.microsoft.com/office/drawing/2014/main" id="{21842F24-F39F-F21B-95D4-8F5E87A1C3D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04292" y="1223598"/>
            <a:ext cx="722596" cy="722596"/>
          </a:xfrm>
          <a:prstGeom prst="rect">
            <a:avLst/>
          </a:prstGeom>
        </p:spPr>
      </p:pic>
      <p:pic>
        <p:nvPicPr>
          <p:cNvPr id="22" name="Graphic 21" descr="Group with solid fill">
            <a:extLst>
              <a:ext uri="{FF2B5EF4-FFF2-40B4-BE49-F238E27FC236}">
                <a16:creationId xmlns:a16="http://schemas.microsoft.com/office/drawing/2014/main" id="{D0F5A561-7794-37A0-8991-41138D6D409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06368" y="1248379"/>
            <a:ext cx="722596" cy="722596"/>
          </a:xfrm>
          <a:prstGeom prst="rect">
            <a:avLst/>
          </a:prstGeom>
        </p:spPr>
      </p:pic>
      <p:pic>
        <p:nvPicPr>
          <p:cNvPr id="24" name="Graphic 23" descr="Male profile with solid fill">
            <a:extLst>
              <a:ext uri="{FF2B5EF4-FFF2-40B4-BE49-F238E27FC236}">
                <a16:creationId xmlns:a16="http://schemas.microsoft.com/office/drawing/2014/main" id="{C15C41F9-898C-D7B8-DA50-22B46B69A70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63302" y="1210740"/>
            <a:ext cx="722596" cy="722596"/>
          </a:xfrm>
          <a:prstGeom prst="rect">
            <a:avLst/>
          </a:prstGeom>
        </p:spPr>
      </p:pic>
      <p:sp>
        <p:nvSpPr>
          <p:cNvPr id="25" name="TextBox 24">
            <a:extLst>
              <a:ext uri="{FF2B5EF4-FFF2-40B4-BE49-F238E27FC236}">
                <a16:creationId xmlns:a16="http://schemas.microsoft.com/office/drawing/2014/main" id="{7120A93A-6F76-2F15-729F-A81ED11D0D35}"/>
              </a:ext>
            </a:extLst>
          </p:cNvPr>
          <p:cNvSpPr txBox="1"/>
          <p:nvPr/>
        </p:nvSpPr>
        <p:spPr>
          <a:xfrm>
            <a:off x="819024" y="1354063"/>
            <a:ext cx="1430255" cy="461665"/>
          </a:xfrm>
          <a:prstGeom prst="rect">
            <a:avLst/>
          </a:prstGeom>
          <a:noFill/>
        </p:spPr>
        <p:txBody>
          <a:bodyPr wrap="square" rtlCol="0">
            <a:spAutoFit/>
          </a:bodyPr>
          <a:lstStyle/>
          <a:p>
            <a:r>
              <a:rPr lang="en-GB" sz="2400" dirty="0">
                <a:solidFill>
                  <a:srgbClr val="823D94"/>
                </a:solidFill>
              </a:rPr>
              <a:t>Individual</a:t>
            </a:r>
            <a:r>
              <a:rPr lang="en-GB" dirty="0">
                <a:solidFill>
                  <a:srgbClr val="823D94"/>
                </a:solidFill>
              </a:rPr>
              <a:t> </a:t>
            </a:r>
          </a:p>
        </p:txBody>
      </p:sp>
      <p:sp>
        <p:nvSpPr>
          <p:cNvPr id="26" name="TextBox 25">
            <a:extLst>
              <a:ext uri="{FF2B5EF4-FFF2-40B4-BE49-F238E27FC236}">
                <a16:creationId xmlns:a16="http://schemas.microsoft.com/office/drawing/2014/main" id="{29084279-D4B5-5B49-DD2E-2F63F0ADC605}"/>
              </a:ext>
            </a:extLst>
          </p:cNvPr>
          <p:cNvSpPr txBox="1"/>
          <p:nvPr/>
        </p:nvSpPr>
        <p:spPr>
          <a:xfrm>
            <a:off x="3432945" y="1223598"/>
            <a:ext cx="1558719" cy="830997"/>
          </a:xfrm>
          <a:prstGeom prst="rect">
            <a:avLst/>
          </a:prstGeom>
          <a:noFill/>
        </p:spPr>
        <p:txBody>
          <a:bodyPr wrap="square" rtlCol="0">
            <a:spAutoFit/>
          </a:bodyPr>
          <a:lstStyle/>
          <a:p>
            <a:r>
              <a:rPr lang="en-GB" sz="2400" dirty="0">
                <a:solidFill>
                  <a:srgbClr val="823D94"/>
                </a:solidFill>
              </a:rPr>
              <a:t>Family </a:t>
            </a:r>
          </a:p>
          <a:p>
            <a:r>
              <a:rPr lang="en-GB" sz="2400" dirty="0">
                <a:solidFill>
                  <a:srgbClr val="823D94"/>
                </a:solidFill>
              </a:rPr>
              <a:t>&amp; Home</a:t>
            </a:r>
            <a:r>
              <a:rPr lang="en-GB" dirty="0">
                <a:solidFill>
                  <a:srgbClr val="823D94"/>
                </a:solidFill>
              </a:rPr>
              <a:t> </a:t>
            </a:r>
          </a:p>
        </p:txBody>
      </p:sp>
      <p:sp>
        <p:nvSpPr>
          <p:cNvPr id="27" name="TextBox 26">
            <a:extLst>
              <a:ext uri="{FF2B5EF4-FFF2-40B4-BE49-F238E27FC236}">
                <a16:creationId xmlns:a16="http://schemas.microsoft.com/office/drawing/2014/main" id="{B38EAD25-8DAA-A550-14F6-8442A5F2DA13}"/>
              </a:ext>
            </a:extLst>
          </p:cNvPr>
          <p:cNvSpPr txBox="1"/>
          <p:nvPr/>
        </p:nvSpPr>
        <p:spPr>
          <a:xfrm>
            <a:off x="5968371" y="1194178"/>
            <a:ext cx="1682835" cy="830997"/>
          </a:xfrm>
          <a:prstGeom prst="rect">
            <a:avLst/>
          </a:prstGeom>
          <a:noFill/>
        </p:spPr>
        <p:txBody>
          <a:bodyPr wrap="square" rtlCol="0">
            <a:spAutoFit/>
          </a:bodyPr>
          <a:lstStyle/>
          <a:p>
            <a:r>
              <a:rPr lang="en-GB" sz="2400" dirty="0">
                <a:solidFill>
                  <a:srgbClr val="823D94"/>
                </a:solidFill>
              </a:rPr>
              <a:t>Peer </a:t>
            </a:r>
          </a:p>
          <a:p>
            <a:r>
              <a:rPr lang="en-GB" sz="2400" dirty="0">
                <a:solidFill>
                  <a:srgbClr val="823D94"/>
                </a:solidFill>
              </a:rPr>
              <a:t>&amp; Social </a:t>
            </a:r>
            <a:r>
              <a:rPr lang="en-GB" dirty="0">
                <a:solidFill>
                  <a:srgbClr val="823D94"/>
                </a:solidFill>
              </a:rPr>
              <a:t> </a:t>
            </a:r>
          </a:p>
        </p:txBody>
      </p:sp>
      <p:sp>
        <p:nvSpPr>
          <p:cNvPr id="28" name="TextBox 27">
            <a:extLst>
              <a:ext uri="{FF2B5EF4-FFF2-40B4-BE49-F238E27FC236}">
                <a16:creationId xmlns:a16="http://schemas.microsoft.com/office/drawing/2014/main" id="{F2AB9D0D-D267-C574-4262-176EFCA1088F}"/>
              </a:ext>
            </a:extLst>
          </p:cNvPr>
          <p:cNvSpPr txBox="1"/>
          <p:nvPr/>
        </p:nvSpPr>
        <p:spPr>
          <a:xfrm>
            <a:off x="8320414" y="1169396"/>
            <a:ext cx="1430255" cy="830997"/>
          </a:xfrm>
          <a:prstGeom prst="rect">
            <a:avLst/>
          </a:prstGeom>
          <a:noFill/>
        </p:spPr>
        <p:txBody>
          <a:bodyPr wrap="square" rtlCol="0">
            <a:spAutoFit/>
          </a:bodyPr>
          <a:lstStyle/>
          <a:p>
            <a:r>
              <a:rPr lang="en-GB" sz="2400" dirty="0">
                <a:solidFill>
                  <a:srgbClr val="823D94"/>
                </a:solidFill>
              </a:rPr>
              <a:t>Platform &amp; Tech</a:t>
            </a:r>
            <a:r>
              <a:rPr lang="en-GB" dirty="0">
                <a:solidFill>
                  <a:srgbClr val="823D94"/>
                </a:solidFill>
              </a:rPr>
              <a:t> </a:t>
            </a:r>
          </a:p>
        </p:txBody>
      </p:sp>
      <p:sp>
        <p:nvSpPr>
          <p:cNvPr id="29" name="TextBox 28">
            <a:extLst>
              <a:ext uri="{FF2B5EF4-FFF2-40B4-BE49-F238E27FC236}">
                <a16:creationId xmlns:a16="http://schemas.microsoft.com/office/drawing/2014/main" id="{083764C9-AF02-6BB3-2E4E-400A7425A9DE}"/>
              </a:ext>
            </a:extLst>
          </p:cNvPr>
          <p:cNvSpPr txBox="1"/>
          <p:nvPr/>
        </p:nvSpPr>
        <p:spPr>
          <a:xfrm>
            <a:off x="10514245" y="1354061"/>
            <a:ext cx="1430255" cy="461665"/>
          </a:xfrm>
          <a:prstGeom prst="rect">
            <a:avLst/>
          </a:prstGeom>
          <a:noFill/>
        </p:spPr>
        <p:txBody>
          <a:bodyPr wrap="square" rtlCol="0">
            <a:spAutoFit/>
          </a:bodyPr>
          <a:lstStyle/>
          <a:p>
            <a:r>
              <a:rPr lang="en-GB" sz="2400" dirty="0">
                <a:solidFill>
                  <a:srgbClr val="823D94"/>
                </a:solidFill>
              </a:rPr>
              <a:t>Societal </a:t>
            </a:r>
            <a:endParaRPr lang="en-GB" dirty="0">
              <a:solidFill>
                <a:srgbClr val="823D94"/>
              </a:solidFill>
            </a:endParaRPr>
          </a:p>
        </p:txBody>
      </p:sp>
    </p:spTree>
    <p:extLst>
      <p:ext uri="{BB962C8B-B14F-4D97-AF65-F5344CB8AC3E}">
        <p14:creationId xmlns:p14="http://schemas.microsoft.com/office/powerpoint/2010/main" val="423494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5" grpId="0"/>
      <p:bldP spid="26" grpId="0"/>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FB8DF-557A-43B9-C353-DA5AA9B5049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93FCDAB-F985-4A25-2702-9376654AAD38}"/>
              </a:ext>
            </a:extLst>
          </p:cNvPr>
          <p:cNvSpPr txBox="1"/>
          <p:nvPr/>
        </p:nvSpPr>
        <p:spPr>
          <a:xfrm>
            <a:off x="163302" y="86965"/>
            <a:ext cx="8992890" cy="707886"/>
          </a:xfrm>
          <a:prstGeom prst="rect">
            <a:avLst/>
          </a:prstGeom>
          <a:noFill/>
        </p:spPr>
        <p:txBody>
          <a:bodyPr wrap="square" rtlCol="0">
            <a:spAutoFit/>
          </a:bodyPr>
          <a:lstStyle/>
          <a:p>
            <a:r>
              <a:rPr lang="en-GB" sz="4000" b="1" dirty="0">
                <a:solidFill>
                  <a:srgbClr val="823D94"/>
                </a:solidFill>
                <a:latin typeface="Poppins" panose="00000500000000000000" pitchFamily="2" charset="0"/>
                <a:cs typeface="Poppins" panose="00000500000000000000" pitchFamily="2" charset="0"/>
              </a:rPr>
              <a:t>Protective Factors </a:t>
            </a:r>
          </a:p>
        </p:txBody>
      </p:sp>
      <p:sp>
        <p:nvSpPr>
          <p:cNvPr id="5" name="Rectangle 4">
            <a:extLst>
              <a:ext uri="{FF2B5EF4-FFF2-40B4-BE49-F238E27FC236}">
                <a16:creationId xmlns:a16="http://schemas.microsoft.com/office/drawing/2014/main" id="{05A1B95B-9F4F-2EAA-393C-0811C78FD506}"/>
              </a:ext>
            </a:extLst>
          </p:cNvPr>
          <p:cNvSpPr/>
          <p:nvPr/>
        </p:nvSpPr>
        <p:spPr>
          <a:xfrm>
            <a:off x="266084" y="1987972"/>
            <a:ext cx="2210553" cy="3603359"/>
          </a:xfrm>
          <a:prstGeom prst="rect">
            <a:avLst/>
          </a:prstGeom>
          <a:solidFill>
            <a:srgbClr val="FAF8E8"/>
          </a:solidFill>
          <a:ln>
            <a:solidFill>
              <a:srgbClr val="FAF8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rPr>
              <a:t>High self-esteem</a:t>
            </a:r>
          </a:p>
          <a:p>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Emotional regulation skills</a:t>
            </a: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Good social skills</a:t>
            </a:r>
          </a:p>
          <a:p>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Digital literacy and skills</a:t>
            </a:r>
          </a:p>
          <a:p>
            <a:pPr marL="285750" indent="-285750">
              <a:buFont typeface="Arial" panose="020B0604020202020204" pitchFamily="34" charset="0"/>
              <a:buChar char="•"/>
            </a:pPr>
            <a:endParaRPr lang="en-GB" sz="1400" dirty="0">
              <a:solidFill>
                <a:schemeClr val="tx1"/>
              </a:solidFill>
            </a:endParaRPr>
          </a:p>
          <a:p>
            <a:endParaRPr lang="en-GB" sz="1400" dirty="0">
              <a:solidFill>
                <a:schemeClr val="tx1"/>
              </a:solidFill>
            </a:endParaRPr>
          </a:p>
          <a:p>
            <a:endParaRPr lang="en-GB" sz="1400" dirty="0">
              <a:solidFill>
                <a:schemeClr val="tx1"/>
              </a:solidFill>
            </a:endParaRPr>
          </a:p>
          <a:p>
            <a:endParaRPr lang="en-GB" sz="1400" dirty="0">
              <a:solidFill>
                <a:schemeClr val="tx1"/>
              </a:solidFill>
            </a:endParaRPr>
          </a:p>
          <a:p>
            <a:r>
              <a:rPr lang="en-GB" sz="1400" dirty="0">
                <a:solidFill>
                  <a:schemeClr val="tx1"/>
                </a:solidFill>
              </a:rPr>
              <a:t> </a:t>
            </a:r>
          </a:p>
        </p:txBody>
      </p:sp>
      <p:sp>
        <p:nvSpPr>
          <p:cNvPr id="6" name="Rectangle 5">
            <a:extLst>
              <a:ext uri="{FF2B5EF4-FFF2-40B4-BE49-F238E27FC236}">
                <a16:creationId xmlns:a16="http://schemas.microsoft.com/office/drawing/2014/main" id="{C2AADC4A-C06F-9A03-322E-1045CD4E2050}"/>
              </a:ext>
            </a:extLst>
          </p:cNvPr>
          <p:cNvSpPr/>
          <p:nvPr/>
        </p:nvSpPr>
        <p:spPr>
          <a:xfrm>
            <a:off x="267556" y="1194178"/>
            <a:ext cx="2196000" cy="854454"/>
          </a:xfrm>
          <a:prstGeom prst="rect">
            <a:avLst/>
          </a:prstGeom>
          <a:solidFill>
            <a:srgbClr val="F7EEA0"/>
          </a:solidFill>
          <a:ln>
            <a:solidFill>
              <a:srgbClr val="F7E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lumMod val="50000"/>
                    <a:lumOff val="50000"/>
                  </a:schemeClr>
                </a:solidFill>
              </a:rPr>
              <a:t> </a:t>
            </a:r>
          </a:p>
        </p:txBody>
      </p:sp>
      <p:sp>
        <p:nvSpPr>
          <p:cNvPr id="7" name="Rectangle 6">
            <a:extLst>
              <a:ext uri="{FF2B5EF4-FFF2-40B4-BE49-F238E27FC236}">
                <a16:creationId xmlns:a16="http://schemas.microsoft.com/office/drawing/2014/main" id="{9C17A284-0922-DB94-31C4-E7F4BDBFD63F}"/>
              </a:ext>
            </a:extLst>
          </p:cNvPr>
          <p:cNvSpPr/>
          <p:nvPr/>
        </p:nvSpPr>
        <p:spPr>
          <a:xfrm>
            <a:off x="2650658" y="2000845"/>
            <a:ext cx="2191371" cy="3603360"/>
          </a:xfrm>
          <a:prstGeom prst="rect">
            <a:avLst/>
          </a:prstGeom>
          <a:solidFill>
            <a:srgbClr val="F4EEF6"/>
          </a:solidFill>
          <a:ln>
            <a:solidFill>
              <a:srgbClr val="F4EE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Open communication about online experiences</a:t>
            </a: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Use of safety features and control </a:t>
            </a: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Non-judgmental responses when children disclose problems</a:t>
            </a: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Involvement in offline activities </a:t>
            </a:r>
          </a:p>
          <a:p>
            <a:endParaRPr lang="en-GB" sz="1400" dirty="0">
              <a:solidFill>
                <a:schemeClr val="tx1"/>
              </a:solidFill>
            </a:endParaRPr>
          </a:p>
          <a:p>
            <a:endParaRPr lang="en-GB" sz="1200" dirty="0">
              <a:solidFill>
                <a:schemeClr val="tx1"/>
              </a:solidFill>
            </a:endParaRPr>
          </a:p>
        </p:txBody>
      </p:sp>
      <p:sp>
        <p:nvSpPr>
          <p:cNvPr id="8" name="Rectangle 7">
            <a:extLst>
              <a:ext uri="{FF2B5EF4-FFF2-40B4-BE49-F238E27FC236}">
                <a16:creationId xmlns:a16="http://schemas.microsoft.com/office/drawing/2014/main" id="{3DAD10FD-1C48-A08E-4306-6B68F5DEAE3A}"/>
              </a:ext>
            </a:extLst>
          </p:cNvPr>
          <p:cNvSpPr/>
          <p:nvPr/>
        </p:nvSpPr>
        <p:spPr>
          <a:xfrm>
            <a:off x="2650658" y="1183077"/>
            <a:ext cx="2196000" cy="853200"/>
          </a:xfrm>
          <a:prstGeom prst="rect">
            <a:avLst/>
          </a:prstGeom>
          <a:solidFill>
            <a:srgbClr val="C6A5CF"/>
          </a:solidFill>
          <a:ln>
            <a:solidFill>
              <a:srgbClr val="C6A5C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solidFill>
            </a:endParaRPr>
          </a:p>
        </p:txBody>
      </p:sp>
      <p:sp>
        <p:nvSpPr>
          <p:cNvPr id="9" name="Rectangle 8">
            <a:extLst>
              <a:ext uri="{FF2B5EF4-FFF2-40B4-BE49-F238E27FC236}">
                <a16:creationId xmlns:a16="http://schemas.microsoft.com/office/drawing/2014/main" id="{6D1F92CD-5946-C67D-5ED9-4E51DC6DA120}"/>
              </a:ext>
            </a:extLst>
          </p:cNvPr>
          <p:cNvSpPr/>
          <p:nvPr/>
        </p:nvSpPr>
        <p:spPr>
          <a:xfrm>
            <a:off x="5071515" y="2000846"/>
            <a:ext cx="2210552" cy="3590486"/>
          </a:xfrm>
          <a:prstGeom prst="rect">
            <a:avLst/>
          </a:prstGeom>
          <a:solidFill>
            <a:srgbClr val="E8F4EE"/>
          </a:solidFill>
          <a:ln>
            <a:solidFill>
              <a:srgbClr val="E8F4E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Positive on/offline friendships</a:t>
            </a:r>
          </a:p>
          <a:p>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Availability of trusted adults </a:t>
            </a:r>
          </a:p>
          <a:p>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Online safety education programs</a:t>
            </a: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Availability of off-line activities </a:t>
            </a:r>
          </a:p>
          <a:p>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Access to support</a:t>
            </a:r>
          </a:p>
          <a:p>
            <a:pPr marL="285750" indent="-285750">
              <a:buFont typeface="Arial" panose="020B0604020202020204" pitchFamily="34" charset="0"/>
              <a:buChar char="•"/>
            </a:pPr>
            <a:endParaRPr lang="en-GB" sz="1400" dirty="0">
              <a:solidFill>
                <a:schemeClr val="tx1"/>
              </a:solidFill>
            </a:endParaRPr>
          </a:p>
          <a:p>
            <a:endParaRPr lang="en-GB" sz="1400" dirty="0">
              <a:solidFill>
                <a:schemeClr val="tx1"/>
              </a:solidFill>
            </a:endParaRPr>
          </a:p>
          <a:p>
            <a:endParaRPr lang="en-GB" sz="1400" dirty="0">
              <a:solidFill>
                <a:schemeClr val="tx1"/>
              </a:solidFill>
            </a:endParaRPr>
          </a:p>
          <a:p>
            <a:endParaRPr lang="en-GB" sz="1400" dirty="0">
              <a:solidFill>
                <a:schemeClr val="tx1"/>
              </a:solidFill>
            </a:endParaRPr>
          </a:p>
          <a:p>
            <a:endParaRPr lang="en-GB" sz="1400" dirty="0">
              <a:solidFill>
                <a:schemeClr val="tx1"/>
              </a:solidFill>
            </a:endParaRPr>
          </a:p>
          <a:p>
            <a:endParaRPr lang="en-GB" sz="1400" dirty="0">
              <a:solidFill>
                <a:schemeClr val="tx1"/>
              </a:solidFill>
            </a:endParaRPr>
          </a:p>
        </p:txBody>
      </p:sp>
      <p:sp>
        <p:nvSpPr>
          <p:cNvPr id="10" name="Rectangle 9">
            <a:extLst>
              <a:ext uri="{FF2B5EF4-FFF2-40B4-BE49-F238E27FC236}">
                <a16:creationId xmlns:a16="http://schemas.microsoft.com/office/drawing/2014/main" id="{38BACB16-2FB6-5B2F-5BCF-2D783B0B6FB5}"/>
              </a:ext>
            </a:extLst>
          </p:cNvPr>
          <p:cNvSpPr/>
          <p:nvPr/>
        </p:nvSpPr>
        <p:spPr>
          <a:xfrm>
            <a:off x="5086067" y="1147644"/>
            <a:ext cx="2196000" cy="853200"/>
          </a:xfrm>
          <a:prstGeom prst="rect">
            <a:avLst/>
          </a:prstGeom>
          <a:solidFill>
            <a:srgbClr val="BADFCD"/>
          </a:solidFill>
          <a:ln>
            <a:solidFill>
              <a:srgbClr val="BADFC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solidFill>
            </a:endParaRPr>
          </a:p>
          <a:p>
            <a:pPr algn="ctr"/>
            <a:endParaRPr lang="en-GB" sz="2000" dirty="0">
              <a:solidFill>
                <a:schemeClr val="tx1"/>
              </a:solidFill>
            </a:endParaRPr>
          </a:p>
        </p:txBody>
      </p:sp>
      <p:sp>
        <p:nvSpPr>
          <p:cNvPr id="11" name="Rectangle 10">
            <a:extLst>
              <a:ext uri="{FF2B5EF4-FFF2-40B4-BE49-F238E27FC236}">
                <a16:creationId xmlns:a16="http://schemas.microsoft.com/office/drawing/2014/main" id="{504FB162-B8F2-EF8E-C0C8-F82FD6D77512}"/>
              </a:ext>
            </a:extLst>
          </p:cNvPr>
          <p:cNvSpPr/>
          <p:nvPr/>
        </p:nvSpPr>
        <p:spPr>
          <a:xfrm>
            <a:off x="9793820" y="1946194"/>
            <a:ext cx="2196000" cy="3645137"/>
          </a:xfrm>
          <a:prstGeom prst="rect">
            <a:avLst/>
          </a:prstGeom>
          <a:solidFill>
            <a:srgbClr val="F4EEF6"/>
          </a:solidFill>
          <a:ln>
            <a:solidFill>
              <a:srgbClr val="F4EE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rPr>
              <a:t>Positive social norms </a:t>
            </a: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Legislative protection </a:t>
            </a: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Strong regulatory systems and activity</a:t>
            </a: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 Access to education</a:t>
            </a:r>
          </a:p>
          <a:p>
            <a:pPr marL="285750" indent="-285750">
              <a:buFont typeface="Arial" panose="020B0604020202020204" pitchFamily="34" charset="0"/>
              <a:buChar char="•"/>
            </a:pPr>
            <a:endParaRPr lang="en-GB" sz="1400" dirty="0">
              <a:solidFill>
                <a:schemeClr val="tx1"/>
              </a:solidFill>
            </a:endParaRPr>
          </a:p>
          <a:p>
            <a:endParaRPr lang="en-GB" sz="1400" dirty="0">
              <a:solidFill>
                <a:schemeClr val="tx1"/>
              </a:solidFill>
            </a:endParaRP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endParaRPr lang="en-GB" sz="1400" dirty="0">
              <a:solidFill>
                <a:schemeClr val="tx1"/>
              </a:solidFill>
            </a:endParaRPr>
          </a:p>
          <a:p>
            <a:endParaRPr lang="en-GB" sz="1400" dirty="0">
              <a:solidFill>
                <a:schemeClr val="tx1"/>
              </a:solidFill>
            </a:endParaRPr>
          </a:p>
          <a:p>
            <a:endParaRPr lang="en-GB" sz="1400" dirty="0">
              <a:solidFill>
                <a:schemeClr val="tx1"/>
              </a:solidFill>
            </a:endParaRPr>
          </a:p>
        </p:txBody>
      </p:sp>
      <p:sp>
        <p:nvSpPr>
          <p:cNvPr id="12" name="Rectangle 11">
            <a:extLst>
              <a:ext uri="{FF2B5EF4-FFF2-40B4-BE49-F238E27FC236}">
                <a16:creationId xmlns:a16="http://schemas.microsoft.com/office/drawing/2014/main" id="{A8B1DE01-E092-6335-1C97-A4C8F5AC8DA5}"/>
              </a:ext>
            </a:extLst>
          </p:cNvPr>
          <p:cNvSpPr/>
          <p:nvPr/>
        </p:nvSpPr>
        <p:spPr>
          <a:xfrm>
            <a:off x="9793820" y="1165361"/>
            <a:ext cx="2196000" cy="853200"/>
          </a:xfrm>
          <a:prstGeom prst="rect">
            <a:avLst/>
          </a:prstGeom>
          <a:solidFill>
            <a:srgbClr val="C6A5CF"/>
          </a:solidFill>
          <a:ln>
            <a:solidFill>
              <a:srgbClr val="C6A5C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solidFill>
            </a:endParaRPr>
          </a:p>
        </p:txBody>
      </p:sp>
      <p:sp>
        <p:nvSpPr>
          <p:cNvPr id="13" name="Rectangle 12">
            <a:extLst>
              <a:ext uri="{FF2B5EF4-FFF2-40B4-BE49-F238E27FC236}">
                <a16:creationId xmlns:a16="http://schemas.microsoft.com/office/drawing/2014/main" id="{B5A2C410-87EA-ED50-C322-A6EFE32A4F66}"/>
              </a:ext>
            </a:extLst>
          </p:cNvPr>
          <p:cNvSpPr/>
          <p:nvPr/>
        </p:nvSpPr>
        <p:spPr>
          <a:xfrm>
            <a:off x="7459838" y="2000844"/>
            <a:ext cx="2196000" cy="3603361"/>
          </a:xfrm>
          <a:prstGeom prst="rect">
            <a:avLst/>
          </a:prstGeom>
          <a:solidFill>
            <a:srgbClr val="FAF8E8"/>
          </a:solidFill>
          <a:ln>
            <a:solidFill>
              <a:srgbClr val="FAF8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Privacy controls</a:t>
            </a:r>
          </a:p>
          <a:p>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Reporting/blocking tools</a:t>
            </a:r>
          </a:p>
          <a:p>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Age-appropriate design</a:t>
            </a:r>
          </a:p>
          <a:p>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Moderation and AI detection systems</a:t>
            </a: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Safety by design </a:t>
            </a:r>
          </a:p>
          <a:p>
            <a:pPr marL="285750" indent="-285750">
              <a:buFont typeface="Arial" panose="020B0604020202020204" pitchFamily="34" charset="0"/>
              <a:buChar char="•"/>
            </a:pPr>
            <a:endParaRPr lang="en-GB" sz="1400" dirty="0">
              <a:solidFill>
                <a:schemeClr val="tx1"/>
              </a:solidFill>
            </a:endParaRPr>
          </a:p>
          <a:p>
            <a:endParaRPr lang="en-GB" sz="1400" dirty="0">
              <a:solidFill>
                <a:schemeClr val="tx1"/>
              </a:solidFill>
            </a:endParaRPr>
          </a:p>
          <a:p>
            <a:endParaRPr lang="en-GB" sz="1400" dirty="0">
              <a:solidFill>
                <a:schemeClr val="tx1"/>
              </a:solidFill>
            </a:endParaRPr>
          </a:p>
          <a:p>
            <a:endParaRPr lang="en-GB" sz="1400" dirty="0">
              <a:solidFill>
                <a:schemeClr val="tx1"/>
              </a:solidFill>
            </a:endParaRPr>
          </a:p>
          <a:p>
            <a:endParaRPr lang="en-GB" sz="1400" dirty="0">
              <a:solidFill>
                <a:schemeClr val="tx1"/>
              </a:solidFill>
            </a:endParaRPr>
          </a:p>
        </p:txBody>
      </p:sp>
      <p:sp>
        <p:nvSpPr>
          <p:cNvPr id="14" name="Rectangle 13">
            <a:extLst>
              <a:ext uri="{FF2B5EF4-FFF2-40B4-BE49-F238E27FC236}">
                <a16:creationId xmlns:a16="http://schemas.microsoft.com/office/drawing/2014/main" id="{F3D4BC56-5038-8D62-FDE3-8100BF3984BC}"/>
              </a:ext>
            </a:extLst>
          </p:cNvPr>
          <p:cNvSpPr/>
          <p:nvPr/>
        </p:nvSpPr>
        <p:spPr>
          <a:xfrm>
            <a:off x="7464467" y="1183077"/>
            <a:ext cx="2196000" cy="853200"/>
          </a:xfrm>
          <a:prstGeom prst="rect">
            <a:avLst/>
          </a:prstGeom>
          <a:solidFill>
            <a:srgbClr val="F7EEA0"/>
          </a:solidFill>
          <a:ln>
            <a:solidFill>
              <a:srgbClr val="F7E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solidFill>
            </a:endParaRPr>
          </a:p>
        </p:txBody>
      </p:sp>
      <p:pic>
        <p:nvPicPr>
          <p:cNvPr id="16" name="Graphic 15" descr="Earth globe: Africa and Europe with solid fill">
            <a:extLst>
              <a:ext uri="{FF2B5EF4-FFF2-40B4-BE49-F238E27FC236}">
                <a16:creationId xmlns:a16="http://schemas.microsoft.com/office/drawing/2014/main" id="{40D14162-D97D-F359-F079-FC9E63D4C0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48499" y="1210740"/>
            <a:ext cx="722596" cy="722596"/>
          </a:xfrm>
          <a:prstGeom prst="rect">
            <a:avLst/>
          </a:prstGeom>
        </p:spPr>
      </p:pic>
      <p:pic>
        <p:nvPicPr>
          <p:cNvPr id="18" name="Graphic 17" descr="Computer with solid fill">
            <a:extLst>
              <a:ext uri="{FF2B5EF4-FFF2-40B4-BE49-F238E27FC236}">
                <a16:creationId xmlns:a16="http://schemas.microsoft.com/office/drawing/2014/main" id="{8E369C68-A5AB-DDA0-243D-116F50DC39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21476" y="1290350"/>
            <a:ext cx="603222" cy="603222"/>
          </a:xfrm>
          <a:prstGeom prst="rect">
            <a:avLst/>
          </a:prstGeom>
        </p:spPr>
      </p:pic>
      <p:pic>
        <p:nvPicPr>
          <p:cNvPr id="20" name="Graphic 19" descr="Work from home Wi-Fi with solid fill">
            <a:extLst>
              <a:ext uri="{FF2B5EF4-FFF2-40B4-BE49-F238E27FC236}">
                <a16:creationId xmlns:a16="http://schemas.microsoft.com/office/drawing/2014/main" id="{72C835A4-BA7C-1443-4E07-7B73B5E5F05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04292" y="1223598"/>
            <a:ext cx="722596" cy="722596"/>
          </a:xfrm>
          <a:prstGeom prst="rect">
            <a:avLst/>
          </a:prstGeom>
        </p:spPr>
      </p:pic>
      <p:pic>
        <p:nvPicPr>
          <p:cNvPr id="22" name="Graphic 21" descr="Group with solid fill">
            <a:extLst>
              <a:ext uri="{FF2B5EF4-FFF2-40B4-BE49-F238E27FC236}">
                <a16:creationId xmlns:a16="http://schemas.microsoft.com/office/drawing/2014/main" id="{E99AC1AE-5A66-FA90-F7EC-9C71D69BAA7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06368" y="1248379"/>
            <a:ext cx="722596" cy="722596"/>
          </a:xfrm>
          <a:prstGeom prst="rect">
            <a:avLst/>
          </a:prstGeom>
        </p:spPr>
      </p:pic>
      <p:pic>
        <p:nvPicPr>
          <p:cNvPr id="24" name="Graphic 23" descr="Male profile with solid fill">
            <a:extLst>
              <a:ext uri="{FF2B5EF4-FFF2-40B4-BE49-F238E27FC236}">
                <a16:creationId xmlns:a16="http://schemas.microsoft.com/office/drawing/2014/main" id="{BAD34F77-C060-E53E-146D-2E3F9FC6FAA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63302" y="1210740"/>
            <a:ext cx="722596" cy="722596"/>
          </a:xfrm>
          <a:prstGeom prst="rect">
            <a:avLst/>
          </a:prstGeom>
        </p:spPr>
      </p:pic>
      <p:sp>
        <p:nvSpPr>
          <p:cNvPr id="25" name="TextBox 24">
            <a:extLst>
              <a:ext uri="{FF2B5EF4-FFF2-40B4-BE49-F238E27FC236}">
                <a16:creationId xmlns:a16="http://schemas.microsoft.com/office/drawing/2014/main" id="{940B10FF-93FE-D858-3239-859862CAC3FB}"/>
              </a:ext>
            </a:extLst>
          </p:cNvPr>
          <p:cNvSpPr txBox="1"/>
          <p:nvPr/>
        </p:nvSpPr>
        <p:spPr>
          <a:xfrm>
            <a:off x="819024" y="1354063"/>
            <a:ext cx="1430255" cy="461665"/>
          </a:xfrm>
          <a:prstGeom prst="rect">
            <a:avLst/>
          </a:prstGeom>
          <a:noFill/>
        </p:spPr>
        <p:txBody>
          <a:bodyPr wrap="square" rtlCol="0">
            <a:spAutoFit/>
          </a:bodyPr>
          <a:lstStyle/>
          <a:p>
            <a:r>
              <a:rPr lang="en-GB" sz="2400" dirty="0">
                <a:solidFill>
                  <a:srgbClr val="823D94"/>
                </a:solidFill>
              </a:rPr>
              <a:t>Individual</a:t>
            </a:r>
            <a:r>
              <a:rPr lang="en-GB" dirty="0">
                <a:solidFill>
                  <a:srgbClr val="823D94"/>
                </a:solidFill>
              </a:rPr>
              <a:t> </a:t>
            </a:r>
          </a:p>
        </p:txBody>
      </p:sp>
      <p:sp>
        <p:nvSpPr>
          <p:cNvPr id="26" name="TextBox 25">
            <a:extLst>
              <a:ext uri="{FF2B5EF4-FFF2-40B4-BE49-F238E27FC236}">
                <a16:creationId xmlns:a16="http://schemas.microsoft.com/office/drawing/2014/main" id="{4FE475FE-4568-A217-2951-D7AE32A8DB15}"/>
              </a:ext>
            </a:extLst>
          </p:cNvPr>
          <p:cNvSpPr txBox="1"/>
          <p:nvPr/>
        </p:nvSpPr>
        <p:spPr>
          <a:xfrm>
            <a:off x="3432945" y="1223598"/>
            <a:ext cx="1558719" cy="830997"/>
          </a:xfrm>
          <a:prstGeom prst="rect">
            <a:avLst/>
          </a:prstGeom>
          <a:noFill/>
        </p:spPr>
        <p:txBody>
          <a:bodyPr wrap="square" rtlCol="0">
            <a:spAutoFit/>
          </a:bodyPr>
          <a:lstStyle/>
          <a:p>
            <a:r>
              <a:rPr lang="en-GB" sz="2400" dirty="0">
                <a:solidFill>
                  <a:srgbClr val="823D94"/>
                </a:solidFill>
              </a:rPr>
              <a:t>Family </a:t>
            </a:r>
          </a:p>
          <a:p>
            <a:r>
              <a:rPr lang="en-GB" sz="2400" dirty="0">
                <a:solidFill>
                  <a:srgbClr val="823D94"/>
                </a:solidFill>
              </a:rPr>
              <a:t>&amp; Home</a:t>
            </a:r>
            <a:r>
              <a:rPr lang="en-GB" dirty="0">
                <a:solidFill>
                  <a:srgbClr val="823D94"/>
                </a:solidFill>
              </a:rPr>
              <a:t> </a:t>
            </a:r>
          </a:p>
        </p:txBody>
      </p:sp>
      <p:sp>
        <p:nvSpPr>
          <p:cNvPr id="27" name="TextBox 26">
            <a:extLst>
              <a:ext uri="{FF2B5EF4-FFF2-40B4-BE49-F238E27FC236}">
                <a16:creationId xmlns:a16="http://schemas.microsoft.com/office/drawing/2014/main" id="{D672EE14-C841-48C2-900C-492E51CADE8C}"/>
              </a:ext>
            </a:extLst>
          </p:cNvPr>
          <p:cNvSpPr txBox="1"/>
          <p:nvPr/>
        </p:nvSpPr>
        <p:spPr>
          <a:xfrm>
            <a:off x="5968371" y="1194178"/>
            <a:ext cx="1682835" cy="830997"/>
          </a:xfrm>
          <a:prstGeom prst="rect">
            <a:avLst/>
          </a:prstGeom>
          <a:noFill/>
        </p:spPr>
        <p:txBody>
          <a:bodyPr wrap="square" rtlCol="0">
            <a:spAutoFit/>
          </a:bodyPr>
          <a:lstStyle/>
          <a:p>
            <a:r>
              <a:rPr lang="en-GB" sz="2400" dirty="0">
                <a:solidFill>
                  <a:srgbClr val="823D94"/>
                </a:solidFill>
              </a:rPr>
              <a:t>Peer </a:t>
            </a:r>
          </a:p>
          <a:p>
            <a:r>
              <a:rPr lang="en-GB" sz="2400" dirty="0">
                <a:solidFill>
                  <a:srgbClr val="823D94"/>
                </a:solidFill>
              </a:rPr>
              <a:t>&amp; Social </a:t>
            </a:r>
            <a:r>
              <a:rPr lang="en-GB" dirty="0">
                <a:solidFill>
                  <a:srgbClr val="823D94"/>
                </a:solidFill>
              </a:rPr>
              <a:t> </a:t>
            </a:r>
          </a:p>
        </p:txBody>
      </p:sp>
      <p:sp>
        <p:nvSpPr>
          <p:cNvPr id="28" name="TextBox 27">
            <a:extLst>
              <a:ext uri="{FF2B5EF4-FFF2-40B4-BE49-F238E27FC236}">
                <a16:creationId xmlns:a16="http://schemas.microsoft.com/office/drawing/2014/main" id="{DEFC16B5-0FB8-4F80-6A42-564C66471DF6}"/>
              </a:ext>
            </a:extLst>
          </p:cNvPr>
          <p:cNvSpPr txBox="1"/>
          <p:nvPr/>
        </p:nvSpPr>
        <p:spPr>
          <a:xfrm>
            <a:off x="8320414" y="1169396"/>
            <a:ext cx="1430255" cy="830997"/>
          </a:xfrm>
          <a:prstGeom prst="rect">
            <a:avLst/>
          </a:prstGeom>
          <a:noFill/>
        </p:spPr>
        <p:txBody>
          <a:bodyPr wrap="square" rtlCol="0">
            <a:spAutoFit/>
          </a:bodyPr>
          <a:lstStyle/>
          <a:p>
            <a:r>
              <a:rPr lang="en-GB" sz="2400" dirty="0">
                <a:solidFill>
                  <a:srgbClr val="823D94"/>
                </a:solidFill>
              </a:rPr>
              <a:t>Platform &amp; Tech</a:t>
            </a:r>
            <a:r>
              <a:rPr lang="en-GB" dirty="0">
                <a:solidFill>
                  <a:srgbClr val="823D94"/>
                </a:solidFill>
              </a:rPr>
              <a:t> </a:t>
            </a:r>
          </a:p>
        </p:txBody>
      </p:sp>
      <p:sp>
        <p:nvSpPr>
          <p:cNvPr id="29" name="TextBox 28">
            <a:extLst>
              <a:ext uri="{FF2B5EF4-FFF2-40B4-BE49-F238E27FC236}">
                <a16:creationId xmlns:a16="http://schemas.microsoft.com/office/drawing/2014/main" id="{BDAAAB93-72CA-B2B4-CE86-F633E1908B3C}"/>
              </a:ext>
            </a:extLst>
          </p:cNvPr>
          <p:cNvSpPr txBox="1"/>
          <p:nvPr/>
        </p:nvSpPr>
        <p:spPr>
          <a:xfrm>
            <a:off x="10514245" y="1354061"/>
            <a:ext cx="1430255" cy="461665"/>
          </a:xfrm>
          <a:prstGeom prst="rect">
            <a:avLst/>
          </a:prstGeom>
          <a:noFill/>
        </p:spPr>
        <p:txBody>
          <a:bodyPr wrap="square" rtlCol="0">
            <a:spAutoFit/>
          </a:bodyPr>
          <a:lstStyle/>
          <a:p>
            <a:r>
              <a:rPr lang="en-GB" sz="2400" dirty="0">
                <a:solidFill>
                  <a:srgbClr val="823D94"/>
                </a:solidFill>
              </a:rPr>
              <a:t>Societal </a:t>
            </a:r>
            <a:endParaRPr lang="en-GB" dirty="0">
              <a:solidFill>
                <a:srgbClr val="823D94"/>
              </a:solidFill>
            </a:endParaRPr>
          </a:p>
        </p:txBody>
      </p:sp>
    </p:spTree>
    <p:extLst>
      <p:ext uri="{BB962C8B-B14F-4D97-AF65-F5344CB8AC3E}">
        <p14:creationId xmlns:p14="http://schemas.microsoft.com/office/powerpoint/2010/main" val="315666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5"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9F6"/>
        </a:solidFill>
        <a:effectLst/>
      </p:bgPr>
    </p:bg>
    <p:spTree>
      <p:nvGrpSpPr>
        <p:cNvPr id="1" name="">
          <a:extLst>
            <a:ext uri="{FF2B5EF4-FFF2-40B4-BE49-F238E27FC236}">
              <a16:creationId xmlns:a16="http://schemas.microsoft.com/office/drawing/2014/main" id="{F5CC8170-2728-FFF8-E4F9-14B0825E188B}"/>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35D34F38-CCE6-9320-91E6-3B0E23C28CD4}"/>
              </a:ext>
            </a:extLst>
          </p:cNvPr>
          <p:cNvSpPr/>
          <p:nvPr/>
        </p:nvSpPr>
        <p:spPr>
          <a:xfrm>
            <a:off x="0" y="1"/>
            <a:ext cx="12192000" cy="847102"/>
          </a:xfrm>
          <a:prstGeom prst="rect">
            <a:avLst/>
          </a:prstGeom>
          <a:solidFill>
            <a:srgbClr val="E6D8EA"/>
          </a:solidFill>
          <a:ln>
            <a:solidFill>
              <a:srgbClr val="E6D8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23D14F1B-7E3E-D9D8-3C9C-74E5D8B99E31}"/>
              </a:ext>
            </a:extLst>
          </p:cNvPr>
          <p:cNvSpPr txBox="1"/>
          <p:nvPr/>
        </p:nvSpPr>
        <p:spPr>
          <a:xfrm>
            <a:off x="222902" y="139216"/>
            <a:ext cx="11181413" cy="646331"/>
          </a:xfrm>
          <a:prstGeom prst="rect">
            <a:avLst/>
          </a:prstGeom>
          <a:noFill/>
        </p:spPr>
        <p:txBody>
          <a:bodyPr wrap="square" rtlCol="0">
            <a:spAutoFit/>
          </a:bodyPr>
          <a:lstStyle/>
          <a:p>
            <a:r>
              <a:rPr lang="en-GB" sz="3600" b="1" dirty="0">
                <a:solidFill>
                  <a:srgbClr val="823D94"/>
                </a:solidFill>
                <a:latin typeface="Poppins" panose="00000500000000000000" pitchFamily="2" charset="0"/>
                <a:cs typeface="Poppins" panose="00000500000000000000" pitchFamily="2" charset="0"/>
              </a:rPr>
              <a:t>A Whole System Approach </a:t>
            </a:r>
          </a:p>
        </p:txBody>
      </p:sp>
      <p:pic>
        <p:nvPicPr>
          <p:cNvPr id="3" name="Picture 2">
            <a:extLst>
              <a:ext uri="{FF2B5EF4-FFF2-40B4-BE49-F238E27FC236}">
                <a16:creationId xmlns:a16="http://schemas.microsoft.com/office/drawing/2014/main" id="{9EA60278-1B24-6517-3C86-040B132BB0FF}"/>
              </a:ext>
            </a:extLst>
          </p:cNvPr>
          <p:cNvPicPr>
            <a:picLocks noChangeAspect="1"/>
          </p:cNvPicPr>
          <p:nvPr/>
        </p:nvPicPr>
        <p:blipFill>
          <a:blip r:embed="rId2"/>
          <a:srcRect l="7490" r="7248" b="7003"/>
          <a:stretch>
            <a:fillRect/>
          </a:stretch>
        </p:blipFill>
        <p:spPr>
          <a:xfrm>
            <a:off x="3818717" y="1090374"/>
            <a:ext cx="6432332" cy="4677252"/>
          </a:xfrm>
          <a:prstGeom prst="rect">
            <a:avLst/>
          </a:prstGeom>
        </p:spPr>
      </p:pic>
      <p:sp>
        <p:nvSpPr>
          <p:cNvPr id="5" name="TextBox 4">
            <a:extLst>
              <a:ext uri="{FF2B5EF4-FFF2-40B4-BE49-F238E27FC236}">
                <a16:creationId xmlns:a16="http://schemas.microsoft.com/office/drawing/2014/main" id="{46A899C7-6129-878B-B8DA-1AE9CB74774A}"/>
              </a:ext>
            </a:extLst>
          </p:cNvPr>
          <p:cNvSpPr txBox="1"/>
          <p:nvPr/>
        </p:nvSpPr>
        <p:spPr>
          <a:xfrm>
            <a:off x="222902" y="986318"/>
            <a:ext cx="3595815" cy="1323439"/>
          </a:xfrm>
          <a:prstGeom prst="rect">
            <a:avLst/>
          </a:prstGeom>
          <a:noFill/>
        </p:spPr>
        <p:txBody>
          <a:bodyPr wrap="square">
            <a:spAutoFit/>
          </a:bodyPr>
          <a:lstStyle/>
          <a:p>
            <a:r>
              <a:rPr lang="en-GB" sz="4000" b="1" dirty="0">
                <a:solidFill>
                  <a:srgbClr val="823D94"/>
                </a:solidFill>
              </a:rPr>
              <a:t>Everyone has a role to play!</a:t>
            </a:r>
          </a:p>
        </p:txBody>
      </p:sp>
    </p:spTree>
    <p:extLst>
      <p:ext uri="{BB962C8B-B14F-4D97-AF65-F5344CB8AC3E}">
        <p14:creationId xmlns:p14="http://schemas.microsoft.com/office/powerpoint/2010/main" val="3061969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D3EAC-CBC4-E6E2-2797-215C1C8CD2B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14E8208-3132-7367-A71D-84D331F5756B}"/>
              </a:ext>
            </a:extLst>
          </p:cNvPr>
          <p:cNvPicPr>
            <a:picLocks noChangeAspect="1"/>
          </p:cNvPicPr>
          <p:nvPr/>
        </p:nvPicPr>
        <p:blipFill>
          <a:blip r:embed="rId3"/>
          <a:stretch>
            <a:fillRect/>
          </a:stretch>
        </p:blipFill>
        <p:spPr>
          <a:xfrm>
            <a:off x="0" y="5771408"/>
            <a:ext cx="12192000" cy="1086592"/>
          </a:xfrm>
          <a:prstGeom prst="rect">
            <a:avLst/>
          </a:prstGeom>
        </p:spPr>
      </p:pic>
      <p:pic>
        <p:nvPicPr>
          <p:cNvPr id="18" name="Picture 17" descr="A black and yellow circle with white letters&#10;&#10;Description automatically generated">
            <a:extLst>
              <a:ext uri="{FF2B5EF4-FFF2-40B4-BE49-F238E27FC236}">
                <a16:creationId xmlns:a16="http://schemas.microsoft.com/office/drawing/2014/main" id="{B60FCA6B-3378-AF9F-75A9-20000DC9B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436" y="5866410"/>
            <a:ext cx="910173" cy="910173"/>
          </a:xfrm>
          <a:prstGeom prst="rect">
            <a:avLst/>
          </a:prstGeom>
        </p:spPr>
      </p:pic>
      <p:sp>
        <p:nvSpPr>
          <p:cNvPr id="2" name="TextBox 1">
            <a:extLst>
              <a:ext uri="{FF2B5EF4-FFF2-40B4-BE49-F238E27FC236}">
                <a16:creationId xmlns:a16="http://schemas.microsoft.com/office/drawing/2014/main" id="{D7D62C87-0C8F-AA02-895F-D72C3CC93AFE}"/>
              </a:ext>
            </a:extLst>
          </p:cNvPr>
          <p:cNvSpPr txBox="1"/>
          <p:nvPr/>
        </p:nvSpPr>
        <p:spPr>
          <a:xfrm>
            <a:off x="0" y="81417"/>
            <a:ext cx="7117493" cy="707886"/>
          </a:xfrm>
          <a:prstGeom prst="rect">
            <a:avLst/>
          </a:prstGeom>
          <a:noFill/>
        </p:spPr>
        <p:txBody>
          <a:bodyPr wrap="square" rtlCol="0">
            <a:spAutoFit/>
          </a:bodyPr>
          <a:lstStyle/>
          <a:p>
            <a:pPr algn="ctr"/>
            <a:r>
              <a:rPr lang="en-GB" sz="4000" b="1" dirty="0">
                <a:solidFill>
                  <a:srgbClr val="823D94"/>
                </a:solidFill>
                <a:latin typeface="Poppins" panose="00000500000000000000" pitchFamily="2" charset="0"/>
                <a:cs typeface="Poppins" panose="00000500000000000000" pitchFamily="2" charset="0"/>
              </a:rPr>
              <a:t>Online Safety Act (2023)</a:t>
            </a:r>
          </a:p>
        </p:txBody>
      </p:sp>
      <p:sp>
        <p:nvSpPr>
          <p:cNvPr id="3" name="TextBox 2">
            <a:extLst>
              <a:ext uri="{FF2B5EF4-FFF2-40B4-BE49-F238E27FC236}">
                <a16:creationId xmlns:a16="http://schemas.microsoft.com/office/drawing/2014/main" id="{5EDDF01D-63CD-06B7-C067-3BCCC36A123D}"/>
              </a:ext>
            </a:extLst>
          </p:cNvPr>
          <p:cNvSpPr txBox="1"/>
          <p:nvPr/>
        </p:nvSpPr>
        <p:spPr>
          <a:xfrm>
            <a:off x="284207" y="1390595"/>
            <a:ext cx="2891479" cy="3779520"/>
          </a:xfrm>
          <a:prstGeom prst="rect">
            <a:avLst/>
          </a:prstGeom>
          <a:noFill/>
        </p:spPr>
        <p:txBody>
          <a:bodyPr wrap="square" rtlCol="0">
            <a:noAutofit/>
          </a:bodyPr>
          <a:lstStyle/>
          <a:p>
            <a:r>
              <a:rPr lang="en-GB" sz="2800" b="1" dirty="0"/>
              <a:t>The Act categorises content which is illegal and content that is currently legal but potentially harmful</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endParaRPr lang="en-GB" dirty="0"/>
          </a:p>
        </p:txBody>
      </p:sp>
      <p:graphicFrame>
        <p:nvGraphicFramePr>
          <p:cNvPr id="4" name="Table 3">
            <a:extLst>
              <a:ext uri="{FF2B5EF4-FFF2-40B4-BE49-F238E27FC236}">
                <a16:creationId xmlns:a16="http://schemas.microsoft.com/office/drawing/2014/main" id="{FF53276A-FEB4-06E5-6457-CDEE794289B8}"/>
              </a:ext>
            </a:extLst>
          </p:cNvPr>
          <p:cNvGraphicFramePr>
            <a:graphicFrameLocks noGrp="1"/>
          </p:cNvGraphicFramePr>
          <p:nvPr>
            <p:extLst>
              <p:ext uri="{D42A27DB-BD31-4B8C-83A1-F6EECF244321}">
                <p14:modId xmlns:p14="http://schemas.microsoft.com/office/powerpoint/2010/main" val="3719651361"/>
              </p:ext>
            </p:extLst>
          </p:nvPr>
        </p:nvGraphicFramePr>
        <p:xfrm>
          <a:off x="3318478" y="1137455"/>
          <a:ext cx="8589315" cy="4285800"/>
        </p:xfrm>
        <a:graphic>
          <a:graphicData uri="http://schemas.openxmlformats.org/drawingml/2006/table">
            <a:tbl>
              <a:tblPr firstRow="1" bandRow="1">
                <a:tableStyleId>{5C22544A-7EE6-4342-B048-85BDC9FD1C3A}</a:tableStyleId>
              </a:tblPr>
              <a:tblGrid>
                <a:gridCol w="4315436">
                  <a:extLst>
                    <a:ext uri="{9D8B030D-6E8A-4147-A177-3AD203B41FA5}">
                      <a16:colId xmlns:a16="http://schemas.microsoft.com/office/drawing/2014/main" val="1267407307"/>
                    </a:ext>
                  </a:extLst>
                </a:gridCol>
                <a:gridCol w="4273879">
                  <a:extLst>
                    <a:ext uri="{9D8B030D-6E8A-4147-A177-3AD203B41FA5}">
                      <a16:colId xmlns:a16="http://schemas.microsoft.com/office/drawing/2014/main" val="3262278300"/>
                    </a:ext>
                  </a:extLst>
                </a:gridCol>
              </a:tblGrid>
              <a:tr h="370840">
                <a:tc>
                  <a:txBody>
                    <a:bodyPr/>
                    <a:lstStyle/>
                    <a:p>
                      <a:pPr algn="ctr"/>
                      <a:r>
                        <a:rPr lang="en-GB" sz="1800" b="1" dirty="0">
                          <a:solidFill>
                            <a:srgbClr val="823D94"/>
                          </a:solidFill>
                        </a:rPr>
                        <a:t>Illegal content &amp; activity</a:t>
                      </a:r>
                    </a:p>
                    <a:p>
                      <a:pPr algn="ctr"/>
                      <a:r>
                        <a:rPr lang="en-GB" sz="1400" b="0" i="1" dirty="0">
                          <a:solidFill>
                            <a:srgbClr val="823D94"/>
                          </a:solidFill>
                        </a:rPr>
                        <a:t>(breaches criminal law)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EA0"/>
                    </a:solidFill>
                  </a:tcPr>
                </a:tc>
                <a:tc>
                  <a:txBody>
                    <a:bodyPr/>
                    <a:lstStyle/>
                    <a:p>
                      <a:pPr algn="ctr"/>
                      <a:r>
                        <a:rPr lang="en-GB" sz="1800" dirty="0">
                          <a:solidFill>
                            <a:srgbClr val="823D94"/>
                          </a:solidFill>
                        </a:rPr>
                        <a:t> </a:t>
                      </a:r>
                      <a:r>
                        <a:rPr lang="en-GB" sz="1800" b="1" dirty="0">
                          <a:solidFill>
                            <a:srgbClr val="823D94"/>
                          </a:solidFill>
                        </a:rPr>
                        <a:t>Legal but harmful content</a:t>
                      </a:r>
                    </a:p>
                    <a:p>
                      <a:pPr algn="ctr"/>
                      <a:r>
                        <a:rPr lang="en-GB" sz="1400" b="0" i="1" dirty="0">
                          <a:solidFill>
                            <a:srgbClr val="823D94"/>
                          </a:solidFill>
                        </a:rPr>
                        <a:t>(high risk to children and young people)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EA0"/>
                    </a:solidFill>
                  </a:tcPr>
                </a:tc>
                <a:extLst>
                  <a:ext uri="{0D108BD9-81ED-4DB2-BD59-A6C34878D82A}">
                    <a16:rowId xmlns:a16="http://schemas.microsoft.com/office/drawing/2014/main" val="3424125252"/>
                  </a:ext>
                </a:extLst>
              </a:tr>
              <a:tr h="370840">
                <a:tc>
                  <a:txBody>
                    <a:bodyPr/>
                    <a:lstStyle/>
                    <a:p>
                      <a:pPr marL="285750" indent="-285750">
                        <a:buFont typeface="Arial" panose="020B0604020202020204" pitchFamily="34" charset="0"/>
                        <a:buChar char="•"/>
                      </a:pPr>
                      <a:r>
                        <a:rPr lang="en-GB" sz="1400" dirty="0">
                          <a:solidFill>
                            <a:srgbClr val="823D94"/>
                          </a:solidFill>
                        </a:rPr>
                        <a:t>Child sexual abuse  </a:t>
                      </a:r>
                    </a:p>
                    <a:p>
                      <a:pPr marL="285750" indent="-285750">
                        <a:buFont typeface="Arial" panose="020B0604020202020204" pitchFamily="34" charset="0"/>
                        <a:buChar char="•"/>
                      </a:pPr>
                      <a:r>
                        <a:rPr lang="en-GB" sz="1400" dirty="0">
                          <a:solidFill>
                            <a:srgbClr val="823D94"/>
                          </a:solidFill>
                        </a:rPr>
                        <a:t>Controlling or coercive behaviour  </a:t>
                      </a:r>
                    </a:p>
                    <a:p>
                      <a:pPr marL="285750" indent="-285750">
                        <a:buFont typeface="Arial" panose="020B0604020202020204" pitchFamily="34" charset="0"/>
                        <a:buChar char="•"/>
                      </a:pPr>
                      <a:r>
                        <a:rPr lang="en-GB" sz="1400" dirty="0">
                          <a:solidFill>
                            <a:srgbClr val="823D94"/>
                          </a:solidFill>
                        </a:rPr>
                        <a:t>Extreme sexual violence </a:t>
                      </a:r>
                    </a:p>
                    <a:p>
                      <a:pPr marL="285750" indent="-285750">
                        <a:buFont typeface="Arial" panose="020B0604020202020204" pitchFamily="34" charset="0"/>
                        <a:buChar char="•"/>
                      </a:pPr>
                      <a:r>
                        <a:rPr lang="en-GB" sz="1400" dirty="0">
                          <a:solidFill>
                            <a:srgbClr val="823D94"/>
                          </a:solidFill>
                        </a:rPr>
                        <a:t>Extreme pornography </a:t>
                      </a:r>
                    </a:p>
                    <a:p>
                      <a:pPr marL="285750" indent="-285750">
                        <a:buFont typeface="Arial" panose="020B0604020202020204" pitchFamily="34" charset="0"/>
                        <a:buChar char="•"/>
                      </a:pPr>
                      <a:r>
                        <a:rPr lang="en-GB" sz="1400" dirty="0">
                          <a:solidFill>
                            <a:srgbClr val="823D94"/>
                          </a:solidFill>
                        </a:rPr>
                        <a:t>Fraud</a:t>
                      </a:r>
                    </a:p>
                    <a:p>
                      <a:pPr marL="285750" indent="-285750">
                        <a:buFont typeface="Arial" panose="020B0604020202020204" pitchFamily="34" charset="0"/>
                        <a:buChar char="•"/>
                      </a:pPr>
                      <a:r>
                        <a:rPr lang="en-GB" sz="1400" dirty="0">
                          <a:solidFill>
                            <a:srgbClr val="823D94"/>
                          </a:solidFill>
                        </a:rPr>
                        <a:t>Racially or religiously aggravated public order offences  </a:t>
                      </a:r>
                    </a:p>
                    <a:p>
                      <a:pPr marL="285750" indent="-285750">
                        <a:buFont typeface="Arial" panose="020B0604020202020204" pitchFamily="34" charset="0"/>
                        <a:buChar char="•"/>
                      </a:pPr>
                      <a:r>
                        <a:rPr lang="en-GB" sz="1400" dirty="0">
                          <a:solidFill>
                            <a:srgbClr val="823D94"/>
                          </a:solidFill>
                        </a:rPr>
                        <a:t>Inciting violence  </a:t>
                      </a:r>
                    </a:p>
                    <a:p>
                      <a:pPr marL="285750" indent="-285750">
                        <a:buFont typeface="Arial" panose="020B0604020202020204" pitchFamily="34" charset="0"/>
                        <a:buChar char="•"/>
                      </a:pPr>
                      <a:r>
                        <a:rPr lang="en-GB" sz="1400" dirty="0">
                          <a:solidFill>
                            <a:srgbClr val="823D94"/>
                          </a:solidFill>
                        </a:rPr>
                        <a:t>Illegal immigration and people smuggling  </a:t>
                      </a:r>
                    </a:p>
                    <a:p>
                      <a:pPr marL="285750" indent="-285750">
                        <a:buFont typeface="Arial" panose="020B0604020202020204" pitchFamily="34" charset="0"/>
                        <a:buChar char="•"/>
                      </a:pPr>
                      <a:r>
                        <a:rPr lang="en-GB" sz="1400" dirty="0">
                          <a:solidFill>
                            <a:srgbClr val="823D94"/>
                          </a:solidFill>
                        </a:rPr>
                        <a:t>Promoting or facilitating suicide  </a:t>
                      </a:r>
                    </a:p>
                    <a:p>
                      <a:pPr marL="285750" indent="-285750">
                        <a:buFont typeface="Arial" panose="020B0604020202020204" pitchFamily="34" charset="0"/>
                        <a:buChar char="•"/>
                      </a:pPr>
                      <a:r>
                        <a:rPr lang="en-GB" sz="1400" dirty="0">
                          <a:solidFill>
                            <a:srgbClr val="823D94"/>
                          </a:solidFill>
                        </a:rPr>
                        <a:t>Intimate image abuse</a:t>
                      </a:r>
                    </a:p>
                    <a:p>
                      <a:pPr marL="285750" indent="-285750">
                        <a:buFont typeface="Arial" panose="020B0604020202020204" pitchFamily="34" charset="0"/>
                        <a:buChar char="•"/>
                      </a:pPr>
                      <a:r>
                        <a:rPr lang="en-GB" sz="1400" dirty="0">
                          <a:solidFill>
                            <a:srgbClr val="823D94"/>
                          </a:solidFill>
                        </a:rPr>
                        <a:t>Selling illegal drugs or weapons  </a:t>
                      </a:r>
                    </a:p>
                    <a:p>
                      <a:pPr marL="285750" indent="-285750">
                        <a:buFont typeface="Arial" panose="020B0604020202020204" pitchFamily="34" charset="0"/>
                        <a:buChar char="•"/>
                      </a:pPr>
                      <a:r>
                        <a:rPr lang="en-GB" sz="1400" dirty="0">
                          <a:solidFill>
                            <a:srgbClr val="823D94"/>
                          </a:solidFill>
                        </a:rPr>
                        <a:t>Sexual exploitation  </a:t>
                      </a:r>
                    </a:p>
                    <a:p>
                      <a:pPr marL="285750" indent="-285750">
                        <a:buFont typeface="Arial" panose="020B0604020202020204" pitchFamily="34" charset="0"/>
                        <a:buChar char="•"/>
                      </a:pPr>
                      <a:r>
                        <a:rPr lang="en-GB" sz="1400" dirty="0">
                          <a:solidFill>
                            <a:srgbClr val="823D94"/>
                          </a:solidFill>
                        </a:rPr>
                        <a:t>Terrorism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GB" sz="1400" b="1" dirty="0">
                          <a:solidFill>
                            <a:srgbClr val="823D94"/>
                          </a:solidFill>
                        </a:rPr>
                        <a:t>Primary Priority Content</a:t>
                      </a:r>
                    </a:p>
                    <a:p>
                      <a:pPr marL="285750" indent="-285750">
                        <a:buFont typeface="Arial" panose="020B0604020202020204" pitchFamily="34" charset="0"/>
                        <a:buChar char="•"/>
                      </a:pPr>
                      <a:r>
                        <a:rPr lang="en-GB" sz="1400" dirty="0">
                          <a:solidFill>
                            <a:srgbClr val="823D94"/>
                          </a:solidFill>
                        </a:rPr>
                        <a:t>Pornography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rgbClr val="823D94"/>
                          </a:solidFill>
                        </a:rPr>
                        <a:t>Content that encourages, promotes, or provides instructions for either: Self-harm, Eating disorders and/or Suicide</a:t>
                      </a:r>
                    </a:p>
                    <a:p>
                      <a:pPr marL="0" indent="0">
                        <a:buFont typeface="Arial" panose="020B0604020202020204" pitchFamily="34" charset="0"/>
                        <a:buNone/>
                      </a:pPr>
                      <a:r>
                        <a:rPr lang="en-GB" sz="1400" b="1" dirty="0">
                          <a:solidFill>
                            <a:srgbClr val="823D94"/>
                          </a:solidFill>
                        </a:rPr>
                        <a:t>Priority Content</a:t>
                      </a:r>
                    </a:p>
                    <a:p>
                      <a:pPr marL="285750" indent="-285750">
                        <a:buFont typeface="Arial" panose="020B0604020202020204" pitchFamily="34" charset="0"/>
                        <a:buChar char="•"/>
                      </a:pPr>
                      <a:r>
                        <a:rPr lang="en-GB" sz="1400" dirty="0">
                          <a:solidFill>
                            <a:srgbClr val="823D94"/>
                          </a:solidFill>
                        </a:rPr>
                        <a:t>Bullying</a:t>
                      </a:r>
                    </a:p>
                    <a:p>
                      <a:pPr marL="285750" indent="-285750">
                        <a:buFont typeface="Arial" panose="020B0604020202020204" pitchFamily="34" charset="0"/>
                        <a:buChar char="•"/>
                      </a:pPr>
                      <a:r>
                        <a:rPr lang="en-GB" sz="1400" dirty="0">
                          <a:solidFill>
                            <a:srgbClr val="823D94"/>
                          </a:solidFill>
                        </a:rPr>
                        <a:t>Abusive or hateful content</a:t>
                      </a:r>
                    </a:p>
                    <a:p>
                      <a:pPr marL="285750" indent="-285750">
                        <a:buFont typeface="Arial" panose="020B0604020202020204" pitchFamily="34" charset="0"/>
                        <a:buChar char="•"/>
                      </a:pPr>
                      <a:r>
                        <a:rPr lang="en-GB" sz="1400" dirty="0">
                          <a:solidFill>
                            <a:srgbClr val="823D94"/>
                          </a:solidFill>
                        </a:rPr>
                        <a:t>Content which depicts or encourages serious violence or injury</a:t>
                      </a:r>
                    </a:p>
                    <a:p>
                      <a:pPr marL="285750" indent="-285750">
                        <a:buFont typeface="Arial" panose="020B0604020202020204" pitchFamily="34" charset="0"/>
                        <a:buChar char="•"/>
                      </a:pPr>
                      <a:r>
                        <a:rPr lang="en-GB" sz="1400" dirty="0">
                          <a:solidFill>
                            <a:srgbClr val="823D94"/>
                          </a:solidFill>
                        </a:rPr>
                        <a:t>Content which encourages dangerous stunts and challenges; and</a:t>
                      </a:r>
                    </a:p>
                    <a:p>
                      <a:pPr marL="285750" indent="-285750">
                        <a:buFont typeface="Arial" panose="020B0604020202020204" pitchFamily="34" charset="0"/>
                        <a:buChar char="•"/>
                      </a:pPr>
                      <a:r>
                        <a:rPr lang="en-GB" sz="1400" dirty="0">
                          <a:solidFill>
                            <a:srgbClr val="823D94"/>
                          </a:solidFill>
                        </a:rPr>
                        <a:t>Content which encourages the ingestion, inhalation or exposure to harmful substances.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8918403"/>
                  </a:ext>
                </a:extLst>
              </a:tr>
              <a:tr h="628200">
                <a:tc>
                  <a:txBody>
                    <a:bodyPr/>
                    <a:lstStyle/>
                    <a:p>
                      <a:pPr marL="0" indent="0" algn="ctr">
                        <a:buFont typeface="Arial" panose="020B0604020202020204" pitchFamily="34" charset="0"/>
                        <a:buNone/>
                      </a:pPr>
                      <a:r>
                        <a:rPr lang="en-GB" sz="1600" i="1" dirty="0">
                          <a:solidFill>
                            <a:srgbClr val="823D94"/>
                          </a:solidFill>
                        </a:rPr>
                        <a:t>DUTY on provider is to remove promptly (also required to take preventative 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600" i="1" dirty="0">
                          <a:solidFill>
                            <a:srgbClr val="823D94"/>
                          </a:solidFill>
                        </a:rPr>
                        <a:t>DUTY on provider is to prevent access and/or shield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5516546"/>
                  </a:ext>
                </a:extLst>
              </a:tr>
            </a:tbl>
          </a:graphicData>
        </a:graphic>
      </p:graphicFrame>
    </p:spTree>
    <p:extLst>
      <p:ext uri="{BB962C8B-B14F-4D97-AF65-F5344CB8AC3E}">
        <p14:creationId xmlns:p14="http://schemas.microsoft.com/office/powerpoint/2010/main" val="94068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419263-B0BC-7134-0EFB-B28945B6FCDF}"/>
              </a:ext>
            </a:extLst>
          </p:cNvPr>
          <p:cNvSpPr txBox="1"/>
          <p:nvPr/>
        </p:nvSpPr>
        <p:spPr>
          <a:xfrm>
            <a:off x="221426" y="2371620"/>
            <a:ext cx="2872642" cy="2308324"/>
          </a:xfrm>
          <a:prstGeom prst="rect">
            <a:avLst/>
          </a:prstGeom>
          <a:noFill/>
        </p:spPr>
        <p:txBody>
          <a:bodyPr wrap="square" rtlCol="0">
            <a:spAutoFit/>
          </a:bodyPr>
          <a:lstStyle/>
          <a:p>
            <a:pPr algn="ctr"/>
            <a:r>
              <a:rPr lang="en-GB" sz="3600" b="1" dirty="0">
                <a:solidFill>
                  <a:srgbClr val="823D94"/>
                </a:solidFill>
                <a:latin typeface="Poppins" panose="00000500000000000000" pitchFamily="2" charset="0"/>
                <a:cs typeface="Poppins" panose="00000500000000000000" pitchFamily="2" charset="0"/>
              </a:rPr>
              <a:t>New Criminal Offences</a:t>
            </a:r>
          </a:p>
          <a:p>
            <a:pPr algn="ctr"/>
            <a:r>
              <a:rPr lang="en-GB" sz="3600" b="1" dirty="0">
                <a:solidFill>
                  <a:srgbClr val="823D94"/>
                </a:solidFill>
                <a:latin typeface="Poppins" panose="00000500000000000000" pitchFamily="2" charset="0"/>
                <a:cs typeface="Poppins" panose="00000500000000000000" pitchFamily="2" charset="0"/>
              </a:rPr>
              <a:t> </a:t>
            </a:r>
          </a:p>
        </p:txBody>
      </p:sp>
      <p:sp>
        <p:nvSpPr>
          <p:cNvPr id="4" name="TextBox 3">
            <a:extLst>
              <a:ext uri="{FF2B5EF4-FFF2-40B4-BE49-F238E27FC236}">
                <a16:creationId xmlns:a16="http://schemas.microsoft.com/office/drawing/2014/main" id="{1D905006-E753-7C3A-E119-48B1E2A644F1}"/>
              </a:ext>
            </a:extLst>
          </p:cNvPr>
          <p:cNvSpPr txBox="1"/>
          <p:nvPr/>
        </p:nvSpPr>
        <p:spPr>
          <a:xfrm>
            <a:off x="3518587" y="362116"/>
            <a:ext cx="8245046" cy="1077218"/>
          </a:xfrm>
          <a:prstGeom prst="rect">
            <a:avLst/>
          </a:prstGeom>
          <a:noFill/>
        </p:spPr>
        <p:txBody>
          <a:bodyPr wrap="square">
            <a:spAutoFit/>
          </a:bodyPr>
          <a:lstStyle/>
          <a:p>
            <a:r>
              <a:rPr lang="en-GB" sz="3200" b="1" dirty="0"/>
              <a:t>The criminal offences introduced by the Act came into effect on 31 January 2024. </a:t>
            </a:r>
          </a:p>
        </p:txBody>
      </p:sp>
      <p:sp>
        <p:nvSpPr>
          <p:cNvPr id="5" name="TextBox 4">
            <a:extLst>
              <a:ext uri="{FF2B5EF4-FFF2-40B4-BE49-F238E27FC236}">
                <a16:creationId xmlns:a16="http://schemas.microsoft.com/office/drawing/2014/main" id="{2D394AE1-2712-DC74-1B77-8EFB0826BB3F}"/>
              </a:ext>
            </a:extLst>
          </p:cNvPr>
          <p:cNvSpPr txBox="1"/>
          <p:nvPr/>
        </p:nvSpPr>
        <p:spPr>
          <a:xfrm>
            <a:off x="3861453" y="1694511"/>
            <a:ext cx="8109121" cy="3108543"/>
          </a:xfrm>
          <a:prstGeom prst="rect">
            <a:avLst/>
          </a:prstGeom>
          <a:noFill/>
        </p:spPr>
        <p:txBody>
          <a:bodyPr wrap="square">
            <a:spAutoFit/>
          </a:bodyPr>
          <a:lstStyle/>
          <a:p>
            <a:pPr marL="457200" indent="-457200">
              <a:buFont typeface="Wingdings" panose="05000000000000000000" pitchFamily="2" charset="2"/>
              <a:buChar char="Ø"/>
            </a:pPr>
            <a:r>
              <a:rPr lang="en-GB" sz="2800" dirty="0"/>
              <a:t>Encouraging or assisting serious self-harm</a:t>
            </a:r>
          </a:p>
          <a:p>
            <a:pPr marL="457200" indent="-457200">
              <a:buFont typeface="Wingdings" panose="05000000000000000000" pitchFamily="2" charset="2"/>
              <a:buChar char="Ø"/>
            </a:pPr>
            <a:r>
              <a:rPr lang="en-GB" sz="2800" dirty="0"/>
              <a:t>Cyberflashing*</a:t>
            </a:r>
          </a:p>
          <a:p>
            <a:pPr marL="457200" indent="-457200">
              <a:buFont typeface="Wingdings" panose="05000000000000000000" pitchFamily="2" charset="2"/>
              <a:buChar char="Ø"/>
            </a:pPr>
            <a:r>
              <a:rPr lang="en-GB" sz="2800" dirty="0"/>
              <a:t>Sending false information intended to cause non-trivial harm</a:t>
            </a:r>
          </a:p>
          <a:p>
            <a:pPr marL="457200" indent="-457200">
              <a:buFont typeface="Wingdings" panose="05000000000000000000" pitchFamily="2" charset="2"/>
              <a:buChar char="Ø"/>
            </a:pPr>
            <a:r>
              <a:rPr lang="en-GB" sz="2800" dirty="0"/>
              <a:t>Threatening communications</a:t>
            </a:r>
          </a:p>
          <a:p>
            <a:pPr marL="457200" indent="-457200">
              <a:buFont typeface="Wingdings" panose="05000000000000000000" pitchFamily="2" charset="2"/>
              <a:buChar char="Ø"/>
            </a:pPr>
            <a:r>
              <a:rPr lang="en-GB" sz="2800" dirty="0"/>
              <a:t>Intimate image abuse</a:t>
            </a:r>
          </a:p>
          <a:p>
            <a:pPr marL="457200" indent="-457200">
              <a:buFont typeface="Wingdings" panose="05000000000000000000" pitchFamily="2" charset="2"/>
              <a:buChar char="Ø"/>
            </a:pPr>
            <a:r>
              <a:rPr lang="en-GB" sz="2800" dirty="0"/>
              <a:t>Epilepsy trolling**</a:t>
            </a:r>
          </a:p>
        </p:txBody>
      </p:sp>
      <p:sp>
        <p:nvSpPr>
          <p:cNvPr id="6" name="TextBox 5">
            <a:extLst>
              <a:ext uri="{FF2B5EF4-FFF2-40B4-BE49-F238E27FC236}">
                <a16:creationId xmlns:a16="http://schemas.microsoft.com/office/drawing/2014/main" id="{C77A2325-C0A5-7E30-4735-ACA6EBBF88FB}"/>
              </a:ext>
            </a:extLst>
          </p:cNvPr>
          <p:cNvSpPr txBox="1"/>
          <p:nvPr/>
        </p:nvSpPr>
        <p:spPr>
          <a:xfrm>
            <a:off x="3518587" y="5163489"/>
            <a:ext cx="8380970" cy="923330"/>
          </a:xfrm>
          <a:prstGeom prst="rect">
            <a:avLst/>
          </a:prstGeom>
          <a:noFill/>
        </p:spPr>
        <p:txBody>
          <a:bodyPr wrap="square" rtlCol="0">
            <a:spAutoFit/>
          </a:bodyPr>
          <a:lstStyle/>
          <a:p>
            <a:r>
              <a:rPr lang="en-GB" dirty="0"/>
              <a:t>*Sending someone photo(s) of genitals without their permission</a:t>
            </a:r>
          </a:p>
          <a:p>
            <a:r>
              <a:rPr lang="en-GB" dirty="0"/>
              <a:t>** Deliberately sending flashing images to someone knowing or thinking they have epilepsy with the intention of causing a seizure  </a:t>
            </a:r>
          </a:p>
        </p:txBody>
      </p:sp>
    </p:spTree>
    <p:extLst>
      <p:ext uri="{BB962C8B-B14F-4D97-AF65-F5344CB8AC3E}">
        <p14:creationId xmlns:p14="http://schemas.microsoft.com/office/powerpoint/2010/main" val="287184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9F6"/>
        </a:solidFill>
        <a:effectLst/>
      </p:bgPr>
    </p:bg>
    <p:spTree>
      <p:nvGrpSpPr>
        <p:cNvPr id="1" name="">
          <a:extLst>
            <a:ext uri="{FF2B5EF4-FFF2-40B4-BE49-F238E27FC236}">
              <a16:creationId xmlns:a16="http://schemas.microsoft.com/office/drawing/2014/main" id="{1889220B-79AE-4CD6-ACF7-A886FDE4AD57}"/>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24E9D5F3-1420-20B2-F0FA-903D5BBC6C52}"/>
              </a:ext>
            </a:extLst>
          </p:cNvPr>
          <p:cNvSpPr/>
          <p:nvPr/>
        </p:nvSpPr>
        <p:spPr>
          <a:xfrm>
            <a:off x="0" y="1"/>
            <a:ext cx="12192000" cy="847102"/>
          </a:xfrm>
          <a:prstGeom prst="rect">
            <a:avLst/>
          </a:prstGeom>
          <a:solidFill>
            <a:srgbClr val="E6D8EA"/>
          </a:solidFill>
          <a:ln>
            <a:solidFill>
              <a:srgbClr val="E6D8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73AF8C56-90B4-5FA1-7F80-8297D0E01EF4}"/>
              </a:ext>
            </a:extLst>
          </p:cNvPr>
          <p:cNvSpPr txBox="1"/>
          <p:nvPr/>
        </p:nvSpPr>
        <p:spPr>
          <a:xfrm>
            <a:off x="222902" y="139216"/>
            <a:ext cx="11181413" cy="646331"/>
          </a:xfrm>
          <a:prstGeom prst="rect">
            <a:avLst/>
          </a:prstGeom>
          <a:noFill/>
        </p:spPr>
        <p:txBody>
          <a:bodyPr wrap="square" rtlCol="0">
            <a:spAutoFit/>
          </a:bodyPr>
          <a:lstStyle/>
          <a:p>
            <a:r>
              <a:rPr lang="en-GB" sz="3600" b="1" dirty="0">
                <a:solidFill>
                  <a:srgbClr val="823D94"/>
                </a:solidFill>
                <a:latin typeface="Poppins" panose="00000500000000000000" pitchFamily="2" charset="0"/>
                <a:cs typeface="Poppins" panose="00000500000000000000" pitchFamily="2" charset="0"/>
              </a:rPr>
              <a:t>A Whole System Approach </a:t>
            </a:r>
          </a:p>
        </p:txBody>
      </p:sp>
      <p:pic>
        <p:nvPicPr>
          <p:cNvPr id="3" name="Picture 2">
            <a:extLst>
              <a:ext uri="{FF2B5EF4-FFF2-40B4-BE49-F238E27FC236}">
                <a16:creationId xmlns:a16="http://schemas.microsoft.com/office/drawing/2014/main" id="{4CA58701-A677-0C90-80AF-129CE46E0014}"/>
              </a:ext>
            </a:extLst>
          </p:cNvPr>
          <p:cNvPicPr>
            <a:picLocks noChangeAspect="1"/>
          </p:cNvPicPr>
          <p:nvPr/>
        </p:nvPicPr>
        <p:blipFill>
          <a:blip r:embed="rId2"/>
          <a:srcRect l="7490" r="7248" b="7003"/>
          <a:stretch>
            <a:fillRect/>
          </a:stretch>
        </p:blipFill>
        <p:spPr>
          <a:xfrm>
            <a:off x="3818717" y="1090374"/>
            <a:ext cx="6432332" cy="4677252"/>
          </a:xfrm>
          <a:prstGeom prst="rect">
            <a:avLst/>
          </a:prstGeom>
        </p:spPr>
      </p:pic>
      <p:sp>
        <p:nvSpPr>
          <p:cNvPr id="5" name="TextBox 4">
            <a:extLst>
              <a:ext uri="{FF2B5EF4-FFF2-40B4-BE49-F238E27FC236}">
                <a16:creationId xmlns:a16="http://schemas.microsoft.com/office/drawing/2014/main" id="{A60AFD4C-D0F9-89A2-049D-D53B2D609DB9}"/>
              </a:ext>
            </a:extLst>
          </p:cNvPr>
          <p:cNvSpPr txBox="1"/>
          <p:nvPr/>
        </p:nvSpPr>
        <p:spPr>
          <a:xfrm>
            <a:off x="222902" y="986318"/>
            <a:ext cx="3595815" cy="1323439"/>
          </a:xfrm>
          <a:prstGeom prst="rect">
            <a:avLst/>
          </a:prstGeom>
          <a:noFill/>
        </p:spPr>
        <p:txBody>
          <a:bodyPr wrap="square">
            <a:spAutoFit/>
          </a:bodyPr>
          <a:lstStyle/>
          <a:p>
            <a:r>
              <a:rPr lang="en-GB" sz="4000" b="1" dirty="0">
                <a:solidFill>
                  <a:srgbClr val="823D94"/>
                </a:solidFill>
              </a:rPr>
              <a:t>Everyone has a role to play!</a:t>
            </a:r>
          </a:p>
        </p:txBody>
      </p:sp>
    </p:spTree>
    <p:extLst>
      <p:ext uri="{BB962C8B-B14F-4D97-AF65-F5344CB8AC3E}">
        <p14:creationId xmlns:p14="http://schemas.microsoft.com/office/powerpoint/2010/main" val="3244556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68C7C-8C31-913F-B207-48CBEDCC5D3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CEA1453-1CBD-BAAA-7C75-A246927C555C}"/>
              </a:ext>
            </a:extLst>
          </p:cNvPr>
          <p:cNvSpPr txBox="1"/>
          <p:nvPr/>
        </p:nvSpPr>
        <p:spPr>
          <a:xfrm>
            <a:off x="333756" y="171950"/>
            <a:ext cx="10506842" cy="584775"/>
          </a:xfrm>
          <a:prstGeom prst="rect">
            <a:avLst/>
          </a:prstGeom>
          <a:noFill/>
        </p:spPr>
        <p:txBody>
          <a:bodyPr wrap="square">
            <a:spAutoFit/>
          </a:bodyPr>
          <a:lstStyle/>
          <a:p>
            <a:r>
              <a:rPr lang="en-GB" sz="3200" b="1" dirty="0">
                <a:solidFill>
                  <a:srgbClr val="823D94"/>
                </a:solidFill>
                <a:latin typeface="Poppins" panose="00000500000000000000" pitchFamily="2" charset="0"/>
                <a:cs typeface="Poppins" panose="00000500000000000000" pitchFamily="2" charset="0"/>
              </a:rPr>
              <a:t>Four tips to keep children and young people safe</a:t>
            </a:r>
          </a:p>
        </p:txBody>
      </p:sp>
      <p:sp>
        <p:nvSpPr>
          <p:cNvPr id="5" name="Content Placeholder 3">
            <a:extLst>
              <a:ext uri="{FF2B5EF4-FFF2-40B4-BE49-F238E27FC236}">
                <a16:creationId xmlns:a16="http://schemas.microsoft.com/office/drawing/2014/main" id="{CDD4F26D-1E3A-A73B-A4DB-0CD78EA14137}"/>
              </a:ext>
            </a:extLst>
          </p:cNvPr>
          <p:cNvSpPr txBox="1">
            <a:spLocks/>
          </p:cNvSpPr>
          <p:nvPr/>
        </p:nvSpPr>
        <p:spPr>
          <a:xfrm>
            <a:off x="333756" y="1145493"/>
            <a:ext cx="7919907" cy="4863383"/>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ü"/>
            </a:pPr>
            <a:r>
              <a:rPr lang="en-GB" sz="2000" dirty="0"/>
              <a:t>Activate parental controls </a:t>
            </a:r>
          </a:p>
          <a:p>
            <a:pPr marL="742950" lvl="1" indent="-285750"/>
            <a:r>
              <a:rPr lang="en-GB" sz="1400" dirty="0">
                <a:cs typeface="Poppins" panose="00000500000000000000" pitchFamily="2" charset="0"/>
              </a:rPr>
              <a:t>Use the controls and tools available from broadband providers, online platforms and apps to install safe search settings, block inappropriate content and prevent contact from strangers</a:t>
            </a:r>
            <a:r>
              <a:rPr lang="en-GB" sz="1600" dirty="0">
                <a:cs typeface="Poppins" panose="00000500000000000000" pitchFamily="2" charset="0"/>
              </a:rPr>
              <a:t>.</a:t>
            </a:r>
            <a:br>
              <a:rPr lang="en-GB" sz="1600" dirty="0">
                <a:cs typeface="Poppins" panose="00000500000000000000" pitchFamily="2" charset="0"/>
              </a:rPr>
            </a:br>
            <a:endParaRPr lang="en-GB" sz="1600" dirty="0">
              <a:cs typeface="Poppins" panose="00000500000000000000" pitchFamily="2" charset="0"/>
            </a:endParaRPr>
          </a:p>
          <a:p>
            <a:pPr marL="342900" indent="-342900">
              <a:buFont typeface="Wingdings" panose="05000000000000000000" pitchFamily="2" charset="2"/>
              <a:buChar char="ü"/>
            </a:pPr>
            <a:r>
              <a:rPr lang="en-GB" sz="2000" dirty="0">
                <a:cs typeface="Poppins" panose="00000500000000000000" pitchFamily="2" charset="0"/>
              </a:rPr>
              <a:t>Balance screen time</a:t>
            </a:r>
          </a:p>
          <a:p>
            <a:pPr marL="742950" lvl="2" indent="-285750" defTabSz="666750">
              <a:spcBef>
                <a:spcPct val="0"/>
              </a:spcBef>
              <a:spcAft>
                <a:spcPct val="20000"/>
              </a:spcAft>
            </a:pPr>
            <a:r>
              <a:rPr lang="en-GB" sz="1400" dirty="0">
                <a:cs typeface="Poppins" panose="00000500000000000000" pitchFamily="2" charset="0"/>
              </a:rPr>
              <a:t>Agree a good balance for your child’s screentime by thinking about both education and leisure. Explore whether your child’s screentime is more passive or active and consider setting a daily limit.</a:t>
            </a:r>
          </a:p>
          <a:p>
            <a:pPr marL="0" lvl="1" defTabSz="666750">
              <a:spcBef>
                <a:spcPct val="0"/>
              </a:spcBef>
              <a:spcAft>
                <a:spcPct val="20000"/>
              </a:spcAft>
            </a:pPr>
            <a:endParaRPr lang="en-GB" sz="1400" dirty="0">
              <a:cs typeface="Poppins" panose="00000500000000000000" pitchFamily="2" charset="0"/>
            </a:endParaRPr>
          </a:p>
          <a:p>
            <a:pPr marL="342900" lvl="1" indent="-342900" defTabSz="666750">
              <a:spcBef>
                <a:spcPct val="0"/>
              </a:spcBef>
              <a:spcAft>
                <a:spcPct val="20000"/>
              </a:spcAft>
              <a:buFont typeface="Wingdings" panose="05000000000000000000" pitchFamily="2" charset="2"/>
              <a:buChar char="ü"/>
            </a:pPr>
            <a:r>
              <a:rPr lang="en-GB" sz="2000" dirty="0">
                <a:cs typeface="Poppins" panose="00000500000000000000" pitchFamily="2" charset="0"/>
              </a:rPr>
              <a:t>Check age limits</a:t>
            </a:r>
          </a:p>
          <a:p>
            <a:pPr marL="742950" lvl="2" indent="-285750" defTabSz="666750">
              <a:spcBef>
                <a:spcPct val="0"/>
              </a:spcBef>
              <a:spcAft>
                <a:spcPct val="20000"/>
              </a:spcAft>
            </a:pPr>
            <a:r>
              <a:rPr lang="en-GB" sz="1400" dirty="0">
                <a:cs typeface="Poppins" panose="00000500000000000000" pitchFamily="2" charset="0"/>
              </a:rPr>
              <a:t>Every app, platform and game has minimum age requirements. Ensure you are aware of these, and your child is following them.</a:t>
            </a:r>
          </a:p>
          <a:p>
            <a:pPr marL="0" lvl="1" defTabSz="666750">
              <a:spcBef>
                <a:spcPct val="0"/>
              </a:spcBef>
              <a:spcAft>
                <a:spcPct val="20000"/>
              </a:spcAft>
            </a:pPr>
            <a:endParaRPr lang="en-GB" sz="1600" dirty="0">
              <a:cs typeface="Poppins" panose="00000500000000000000" pitchFamily="2" charset="0"/>
            </a:endParaRPr>
          </a:p>
          <a:p>
            <a:pPr marL="342900" lvl="1" indent="-342900" defTabSz="666750">
              <a:spcBef>
                <a:spcPct val="0"/>
              </a:spcBef>
              <a:spcAft>
                <a:spcPct val="20000"/>
              </a:spcAft>
              <a:buFont typeface="Wingdings" panose="05000000000000000000" pitchFamily="2" charset="2"/>
              <a:buChar char="ü"/>
            </a:pPr>
            <a:r>
              <a:rPr lang="en-GB" sz="2000" dirty="0">
                <a:cs typeface="Poppins" panose="00000500000000000000" pitchFamily="2" charset="0"/>
              </a:rPr>
              <a:t>Chat regularly about the online space </a:t>
            </a:r>
          </a:p>
          <a:p>
            <a:pPr marL="800100" lvl="2" indent="-342900" defTabSz="666750">
              <a:spcBef>
                <a:spcPct val="0"/>
              </a:spcBef>
              <a:spcAft>
                <a:spcPct val="20000"/>
              </a:spcAft>
            </a:pPr>
            <a:r>
              <a:rPr lang="en-GB" sz="1400" dirty="0">
                <a:cs typeface="Poppins" panose="00000500000000000000" pitchFamily="2" charset="0"/>
              </a:rPr>
              <a:t>Talk regularly with your child about online safety and what they might come across. Some topics might seem daunting, but your child will benefit by knowing how you’ll work together to manage risks.</a:t>
            </a:r>
            <a:endParaRPr lang="en-GB" sz="1800" dirty="0">
              <a:cs typeface="Poppins" panose="00000500000000000000" pitchFamily="2" charset="0"/>
            </a:endParaRPr>
          </a:p>
          <a:p>
            <a:pPr marL="0" lvl="1" defTabSz="666750">
              <a:spcBef>
                <a:spcPct val="0"/>
              </a:spcBef>
              <a:spcAft>
                <a:spcPct val="20000"/>
              </a:spcAft>
            </a:pPr>
            <a:endParaRPr lang="en-GB" sz="1600" dirty="0">
              <a:solidFill>
                <a:srgbClr val="823D94"/>
              </a:solidFill>
              <a:latin typeface="Poppins" panose="00000500000000000000" pitchFamily="2" charset="0"/>
              <a:cs typeface="Poppins" panose="00000500000000000000" pitchFamily="2" charset="0"/>
            </a:endParaRPr>
          </a:p>
          <a:p>
            <a:pPr marL="0" lvl="1" defTabSz="666750">
              <a:spcBef>
                <a:spcPct val="0"/>
              </a:spcBef>
              <a:spcAft>
                <a:spcPct val="20000"/>
              </a:spcAft>
            </a:pPr>
            <a:endParaRPr lang="en-GB" sz="1600" dirty="0">
              <a:solidFill>
                <a:srgbClr val="823D94"/>
              </a:solidFill>
              <a:latin typeface="Poppins" panose="00000500000000000000" pitchFamily="2" charset="0"/>
              <a:cs typeface="Poppins" panose="00000500000000000000" pitchFamily="2" charset="0"/>
            </a:endParaRPr>
          </a:p>
        </p:txBody>
      </p:sp>
      <p:pic>
        <p:nvPicPr>
          <p:cNvPr id="6" name="Picture 5">
            <a:hlinkClick r:id="rId3"/>
            <a:extLst>
              <a:ext uri="{FF2B5EF4-FFF2-40B4-BE49-F238E27FC236}">
                <a16:creationId xmlns:a16="http://schemas.microsoft.com/office/drawing/2014/main" id="{893CC655-B434-5357-BD3B-EC1B5D39160B}"/>
              </a:ext>
            </a:extLst>
          </p:cNvPr>
          <p:cNvPicPr>
            <a:picLocks noChangeAspect="1"/>
          </p:cNvPicPr>
          <p:nvPr/>
        </p:nvPicPr>
        <p:blipFill>
          <a:blip r:embed="rId4"/>
          <a:stretch>
            <a:fillRect/>
          </a:stretch>
        </p:blipFill>
        <p:spPr>
          <a:xfrm>
            <a:off x="9114343" y="1511396"/>
            <a:ext cx="2013148" cy="1148346"/>
          </a:xfrm>
          <a:prstGeom prst="rect">
            <a:avLst/>
          </a:prstGeom>
        </p:spPr>
      </p:pic>
      <p:pic>
        <p:nvPicPr>
          <p:cNvPr id="3" name="Picture 2">
            <a:extLst>
              <a:ext uri="{FF2B5EF4-FFF2-40B4-BE49-F238E27FC236}">
                <a16:creationId xmlns:a16="http://schemas.microsoft.com/office/drawing/2014/main" id="{E47D79EA-0F7D-DB58-9552-E8E39BB53A89}"/>
              </a:ext>
            </a:extLst>
          </p:cNvPr>
          <p:cNvPicPr>
            <a:picLocks noChangeAspect="1"/>
          </p:cNvPicPr>
          <p:nvPr/>
        </p:nvPicPr>
        <p:blipFill>
          <a:blip r:embed="rId5"/>
          <a:stretch>
            <a:fillRect/>
          </a:stretch>
        </p:blipFill>
        <p:spPr>
          <a:xfrm>
            <a:off x="8638674" y="3030323"/>
            <a:ext cx="3385590" cy="2428793"/>
          </a:xfrm>
          <a:prstGeom prst="rect">
            <a:avLst/>
          </a:prstGeom>
        </p:spPr>
      </p:pic>
    </p:spTree>
    <p:extLst>
      <p:ext uri="{BB962C8B-B14F-4D97-AF65-F5344CB8AC3E}">
        <p14:creationId xmlns:p14="http://schemas.microsoft.com/office/powerpoint/2010/main" val="14181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F0F4C-2273-C41F-2450-FCE3DF3C3C8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643849A-6C55-6AAA-E262-5EF03E42F3AE}"/>
              </a:ext>
            </a:extLst>
          </p:cNvPr>
          <p:cNvPicPr>
            <a:picLocks noChangeAspect="1"/>
          </p:cNvPicPr>
          <p:nvPr/>
        </p:nvPicPr>
        <p:blipFill>
          <a:blip r:embed="rId3"/>
          <a:stretch>
            <a:fillRect/>
          </a:stretch>
        </p:blipFill>
        <p:spPr>
          <a:xfrm>
            <a:off x="0" y="5771408"/>
            <a:ext cx="12192000" cy="1086592"/>
          </a:xfrm>
          <a:prstGeom prst="rect">
            <a:avLst/>
          </a:prstGeom>
        </p:spPr>
      </p:pic>
      <p:pic>
        <p:nvPicPr>
          <p:cNvPr id="18" name="Picture 17" descr="A black and yellow circle with white letters&#10;&#10;Description automatically generated">
            <a:extLst>
              <a:ext uri="{FF2B5EF4-FFF2-40B4-BE49-F238E27FC236}">
                <a16:creationId xmlns:a16="http://schemas.microsoft.com/office/drawing/2014/main" id="{9B4E1F0A-7B87-79AE-CAE4-506FA981C8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436" y="5866410"/>
            <a:ext cx="910173" cy="910173"/>
          </a:xfrm>
          <a:prstGeom prst="rect">
            <a:avLst/>
          </a:prstGeom>
        </p:spPr>
      </p:pic>
      <p:sp>
        <p:nvSpPr>
          <p:cNvPr id="2" name="TextBox 1">
            <a:extLst>
              <a:ext uri="{FF2B5EF4-FFF2-40B4-BE49-F238E27FC236}">
                <a16:creationId xmlns:a16="http://schemas.microsoft.com/office/drawing/2014/main" id="{4B5C41ED-06CE-BC0D-E8FD-9BBF4EBFBC4F}"/>
              </a:ext>
            </a:extLst>
          </p:cNvPr>
          <p:cNvSpPr txBox="1"/>
          <p:nvPr/>
        </p:nvSpPr>
        <p:spPr>
          <a:xfrm>
            <a:off x="585522" y="1790013"/>
            <a:ext cx="2417556" cy="1938992"/>
          </a:xfrm>
          <a:prstGeom prst="rect">
            <a:avLst/>
          </a:prstGeom>
          <a:noFill/>
        </p:spPr>
        <p:txBody>
          <a:bodyPr wrap="square" rtlCol="0">
            <a:spAutoFit/>
          </a:bodyPr>
          <a:lstStyle/>
          <a:p>
            <a:r>
              <a:rPr lang="en-GB" sz="4000" b="1" dirty="0">
                <a:solidFill>
                  <a:srgbClr val="823D94"/>
                </a:solidFill>
                <a:latin typeface="Poppins" panose="00000500000000000000" pitchFamily="2" charset="0"/>
                <a:cs typeface="Poppins" panose="00000500000000000000" pitchFamily="2" charset="0"/>
              </a:rPr>
              <a:t>Meet the panel</a:t>
            </a:r>
          </a:p>
        </p:txBody>
      </p:sp>
      <p:pic>
        <p:nvPicPr>
          <p:cNvPr id="6" name="Picture 5">
            <a:extLst>
              <a:ext uri="{FF2B5EF4-FFF2-40B4-BE49-F238E27FC236}">
                <a16:creationId xmlns:a16="http://schemas.microsoft.com/office/drawing/2014/main" id="{8F849BC8-C2DF-3948-8123-2A1D51EF5985}"/>
              </a:ext>
            </a:extLst>
          </p:cNvPr>
          <p:cNvPicPr>
            <a:picLocks noChangeAspect="1"/>
          </p:cNvPicPr>
          <p:nvPr/>
        </p:nvPicPr>
        <p:blipFill>
          <a:blip r:embed="rId5"/>
          <a:stretch>
            <a:fillRect/>
          </a:stretch>
        </p:blipFill>
        <p:spPr>
          <a:xfrm>
            <a:off x="7995036" y="572274"/>
            <a:ext cx="1350000" cy="1944000"/>
          </a:xfrm>
          <a:prstGeom prst="roundRect">
            <a:avLst/>
          </a:prstGeom>
          <a:ln w="209550">
            <a:solidFill>
              <a:srgbClr val="BADFCD"/>
            </a:solidFill>
          </a:ln>
        </p:spPr>
      </p:pic>
      <p:pic>
        <p:nvPicPr>
          <p:cNvPr id="9" name="Picture 8" descr="A close-up of a person smiling&#10;&#10;AI-generated content may be incorrect.">
            <a:extLst>
              <a:ext uri="{FF2B5EF4-FFF2-40B4-BE49-F238E27FC236}">
                <a16:creationId xmlns:a16="http://schemas.microsoft.com/office/drawing/2014/main" id="{401FEA14-3A92-194F-C289-7A0655B5D020}"/>
              </a:ext>
            </a:extLst>
          </p:cNvPr>
          <p:cNvPicPr>
            <a:picLocks noChangeAspect="1"/>
          </p:cNvPicPr>
          <p:nvPr/>
        </p:nvPicPr>
        <p:blipFill>
          <a:blip r:embed="rId6">
            <a:extLst>
              <a:ext uri="{28A0092B-C50C-407E-A947-70E740481C1C}">
                <a14:useLocalDpi xmlns:a14="http://schemas.microsoft.com/office/drawing/2010/main" val="0"/>
              </a:ext>
            </a:extLst>
          </a:blip>
          <a:srcRect l="7446" r="9275"/>
          <a:stretch>
            <a:fillRect/>
          </a:stretch>
        </p:blipFill>
        <p:spPr>
          <a:xfrm>
            <a:off x="7995010" y="3460859"/>
            <a:ext cx="1349082" cy="1944000"/>
          </a:xfrm>
          <a:prstGeom prst="roundRect">
            <a:avLst/>
          </a:prstGeom>
          <a:ln w="209550">
            <a:solidFill>
              <a:srgbClr val="F7EEA0"/>
            </a:solidFill>
          </a:ln>
        </p:spPr>
      </p:pic>
      <p:pic>
        <p:nvPicPr>
          <p:cNvPr id="11" name="Picture 10">
            <a:extLst>
              <a:ext uri="{FF2B5EF4-FFF2-40B4-BE49-F238E27FC236}">
                <a16:creationId xmlns:a16="http://schemas.microsoft.com/office/drawing/2014/main" id="{1D57AB87-49F1-037C-EFA0-ACB27DE3797A}"/>
              </a:ext>
            </a:extLst>
          </p:cNvPr>
          <p:cNvPicPr>
            <a:picLocks noChangeAspect="1"/>
          </p:cNvPicPr>
          <p:nvPr/>
        </p:nvPicPr>
        <p:blipFill>
          <a:blip r:embed="rId7"/>
          <a:srcRect l="457" r="-1" b="9089"/>
          <a:stretch>
            <a:fillRect/>
          </a:stretch>
        </p:blipFill>
        <p:spPr>
          <a:xfrm>
            <a:off x="3798212" y="3461396"/>
            <a:ext cx="1350000" cy="1944000"/>
          </a:xfrm>
          <a:prstGeom prst="roundRect">
            <a:avLst/>
          </a:prstGeom>
          <a:ln w="209550">
            <a:solidFill>
              <a:srgbClr val="E6D8EA"/>
            </a:solidFill>
          </a:ln>
        </p:spPr>
      </p:pic>
      <p:pic>
        <p:nvPicPr>
          <p:cNvPr id="10" name="Picture 9">
            <a:extLst>
              <a:ext uri="{FF2B5EF4-FFF2-40B4-BE49-F238E27FC236}">
                <a16:creationId xmlns:a16="http://schemas.microsoft.com/office/drawing/2014/main" id="{3E49DDB4-8FF0-6FAA-5DFD-D0A0E46639F8}"/>
              </a:ext>
            </a:extLst>
          </p:cNvPr>
          <p:cNvPicPr>
            <a:picLocks noChangeAspect="1"/>
          </p:cNvPicPr>
          <p:nvPr/>
        </p:nvPicPr>
        <p:blipFill>
          <a:blip r:embed="rId8"/>
          <a:srcRect l="16601" r="19988" b="46258"/>
          <a:stretch>
            <a:fillRect/>
          </a:stretch>
        </p:blipFill>
        <p:spPr>
          <a:xfrm>
            <a:off x="3798212" y="572274"/>
            <a:ext cx="1350000" cy="1944000"/>
          </a:xfrm>
          <a:prstGeom prst="roundRect">
            <a:avLst/>
          </a:prstGeom>
          <a:ln w="209550">
            <a:solidFill>
              <a:srgbClr val="F7EEA0"/>
            </a:solidFill>
          </a:ln>
        </p:spPr>
      </p:pic>
      <p:sp>
        <p:nvSpPr>
          <p:cNvPr id="15" name="TextBox 14">
            <a:extLst>
              <a:ext uri="{FF2B5EF4-FFF2-40B4-BE49-F238E27FC236}">
                <a16:creationId xmlns:a16="http://schemas.microsoft.com/office/drawing/2014/main" id="{0D2054F4-2822-27EF-06F1-D1933F68F46E}"/>
              </a:ext>
            </a:extLst>
          </p:cNvPr>
          <p:cNvSpPr txBox="1"/>
          <p:nvPr/>
        </p:nvSpPr>
        <p:spPr>
          <a:xfrm>
            <a:off x="5394455" y="1253313"/>
            <a:ext cx="2026763" cy="707181"/>
          </a:xfrm>
          <a:prstGeom prst="rect">
            <a:avLst/>
          </a:prstGeom>
          <a:noFill/>
        </p:spPr>
        <p:txBody>
          <a:bodyPr wrap="square">
            <a:spAutoFit/>
          </a:bodyPr>
          <a:lstStyle/>
          <a:p>
            <a:pPr lvl="0">
              <a:lnSpc>
                <a:spcPct val="107000"/>
              </a:lnSpc>
            </a:pPr>
            <a:r>
              <a:rPr lang="en-GB" sz="2000" b="1" kern="0" dirty="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Ismail Sarwar</a:t>
            </a:r>
          </a:p>
          <a:p>
            <a:pPr lvl="0">
              <a:lnSpc>
                <a:spcPct val="107000"/>
              </a:lnSpc>
            </a:pPr>
            <a:r>
              <a:rPr lang="en-GB" dirty="0"/>
              <a:t>Young Person</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DCB16B74-DFC7-F942-B7BB-B270AABA4F07}"/>
              </a:ext>
            </a:extLst>
          </p:cNvPr>
          <p:cNvSpPr txBox="1"/>
          <p:nvPr/>
        </p:nvSpPr>
        <p:spPr>
          <a:xfrm>
            <a:off x="5394453" y="4133202"/>
            <a:ext cx="2478685" cy="1299908"/>
          </a:xfrm>
          <a:prstGeom prst="rect">
            <a:avLst/>
          </a:prstGeom>
          <a:noFill/>
        </p:spPr>
        <p:txBody>
          <a:bodyPr wrap="square">
            <a:spAutoFit/>
          </a:bodyPr>
          <a:lstStyle/>
          <a:p>
            <a:pPr lvl="0">
              <a:lnSpc>
                <a:spcPct val="107000"/>
              </a:lnSpc>
            </a:pPr>
            <a:r>
              <a:rPr lang="en-GB" sz="2000" b="1" kern="0" dirty="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Dr Nisha Karia</a:t>
            </a:r>
          </a:p>
          <a:p>
            <a:pPr lvl="0">
              <a:lnSpc>
                <a:spcPct val="107000"/>
              </a:lnSpc>
            </a:pPr>
            <a:r>
              <a:rPr lang="en-GB" dirty="0"/>
              <a:t>Clinical Psychologist, CAMHS, LPT (NHS) and </a:t>
            </a:r>
            <a:r>
              <a:rPr lang="en-GB" dirty="0" err="1"/>
              <a:t>MaxiMinds</a:t>
            </a:r>
            <a:r>
              <a:rPr lang="en-GB" dirty="0"/>
              <a:t> (Private)</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A1F3B647-14AE-CC73-3CC4-64092348FF18}"/>
              </a:ext>
            </a:extLst>
          </p:cNvPr>
          <p:cNvSpPr txBox="1"/>
          <p:nvPr/>
        </p:nvSpPr>
        <p:spPr>
          <a:xfrm>
            <a:off x="9578026" y="1253313"/>
            <a:ext cx="2640338" cy="954107"/>
          </a:xfrm>
          <a:prstGeom prst="rect">
            <a:avLst/>
          </a:prstGeom>
          <a:noFill/>
        </p:spPr>
        <p:txBody>
          <a:bodyPr wrap="square">
            <a:spAutoFit/>
          </a:bodyPr>
          <a:lstStyle/>
          <a:p>
            <a:r>
              <a:rPr lang="en-GB" sz="2000" b="1" kern="0" dirty="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Sarah Sadler</a:t>
            </a:r>
          </a:p>
          <a:p>
            <a:r>
              <a:rPr lang="en-GB" dirty="0"/>
              <a:t>Area Director of Schools, Learn Academy Trust</a:t>
            </a:r>
          </a:p>
        </p:txBody>
      </p:sp>
      <p:sp>
        <p:nvSpPr>
          <p:cNvPr id="22" name="TextBox 21">
            <a:extLst>
              <a:ext uri="{FF2B5EF4-FFF2-40B4-BE49-F238E27FC236}">
                <a16:creationId xmlns:a16="http://schemas.microsoft.com/office/drawing/2014/main" id="{80350A54-6378-066F-E7D1-3616F1B7BDD3}"/>
              </a:ext>
            </a:extLst>
          </p:cNvPr>
          <p:cNvSpPr txBox="1"/>
          <p:nvPr/>
        </p:nvSpPr>
        <p:spPr>
          <a:xfrm>
            <a:off x="9578026" y="4142435"/>
            <a:ext cx="2640338" cy="954107"/>
          </a:xfrm>
          <a:prstGeom prst="rect">
            <a:avLst/>
          </a:prstGeom>
          <a:noFill/>
        </p:spPr>
        <p:txBody>
          <a:bodyPr wrap="square">
            <a:spAutoFit/>
          </a:bodyPr>
          <a:lstStyle/>
          <a:p>
            <a:r>
              <a:rPr lang="en-GB" sz="2000" b="1" kern="0" dirty="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Hema Badger-Mistry</a:t>
            </a:r>
          </a:p>
          <a:p>
            <a:r>
              <a:rPr lang="en-GB" dirty="0"/>
              <a:t>Chief Executive at Pedestrian</a:t>
            </a:r>
          </a:p>
        </p:txBody>
      </p:sp>
    </p:spTree>
    <p:extLst>
      <p:ext uri="{BB962C8B-B14F-4D97-AF65-F5344CB8AC3E}">
        <p14:creationId xmlns:p14="http://schemas.microsoft.com/office/powerpoint/2010/main" val="3216458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C8BDC-FC49-1F25-0997-1B1DBDE73144}"/>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51E07497-E1FD-D893-3E3A-105CC389F0B2}"/>
              </a:ext>
            </a:extLst>
          </p:cNvPr>
          <p:cNvSpPr/>
          <p:nvPr/>
        </p:nvSpPr>
        <p:spPr>
          <a:xfrm>
            <a:off x="0" y="1"/>
            <a:ext cx="12192000" cy="847102"/>
          </a:xfrm>
          <a:prstGeom prst="rect">
            <a:avLst/>
          </a:prstGeom>
          <a:solidFill>
            <a:srgbClr val="E6D8EA"/>
          </a:solidFill>
          <a:ln>
            <a:solidFill>
              <a:srgbClr val="E6D8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49CAD34-D025-4135-80D6-6F586AF258C9}"/>
              </a:ext>
            </a:extLst>
          </p:cNvPr>
          <p:cNvSpPr txBox="1"/>
          <p:nvPr/>
        </p:nvSpPr>
        <p:spPr>
          <a:xfrm>
            <a:off x="222902" y="139216"/>
            <a:ext cx="11181413" cy="646331"/>
          </a:xfrm>
          <a:prstGeom prst="rect">
            <a:avLst/>
          </a:prstGeom>
          <a:noFill/>
        </p:spPr>
        <p:txBody>
          <a:bodyPr wrap="square" rtlCol="0">
            <a:spAutoFit/>
          </a:bodyPr>
          <a:lstStyle/>
          <a:p>
            <a:r>
              <a:rPr lang="en-GB" sz="3600" b="1">
                <a:solidFill>
                  <a:srgbClr val="823D94"/>
                </a:solidFill>
                <a:latin typeface="Poppins" panose="00000500000000000000" pitchFamily="2" charset="0"/>
                <a:cs typeface="Poppins" panose="00000500000000000000" pitchFamily="2" charset="0"/>
              </a:rPr>
              <a:t>About the Violence Reduction Network (VRN) </a:t>
            </a:r>
          </a:p>
        </p:txBody>
      </p:sp>
      <p:pic>
        <p:nvPicPr>
          <p:cNvPr id="4" name="Picture 3">
            <a:extLst>
              <a:ext uri="{FF2B5EF4-FFF2-40B4-BE49-F238E27FC236}">
                <a16:creationId xmlns:a16="http://schemas.microsoft.com/office/drawing/2014/main" id="{65C2FB06-DEF9-4836-4D8E-1E90FBF48F99}"/>
              </a:ext>
            </a:extLst>
          </p:cNvPr>
          <p:cNvPicPr>
            <a:picLocks noChangeAspect="1"/>
          </p:cNvPicPr>
          <p:nvPr/>
        </p:nvPicPr>
        <p:blipFill>
          <a:blip r:embed="rId3"/>
          <a:stretch>
            <a:fillRect/>
          </a:stretch>
        </p:blipFill>
        <p:spPr>
          <a:xfrm>
            <a:off x="0" y="6092574"/>
            <a:ext cx="12192000" cy="765425"/>
          </a:xfrm>
          <a:prstGeom prst="rect">
            <a:avLst/>
          </a:prstGeom>
        </p:spPr>
      </p:pic>
      <p:pic>
        <p:nvPicPr>
          <p:cNvPr id="5" name="Picture 4" descr="A black and yellow circle with white letters&#10;&#10;Description automatically generated">
            <a:extLst>
              <a:ext uri="{FF2B5EF4-FFF2-40B4-BE49-F238E27FC236}">
                <a16:creationId xmlns:a16="http://schemas.microsoft.com/office/drawing/2014/main" id="{5B5C25CC-0440-11DF-9A94-2728DDE741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436" y="6208376"/>
            <a:ext cx="568207" cy="568207"/>
          </a:xfrm>
          <a:prstGeom prst="rect">
            <a:avLst/>
          </a:prstGeom>
        </p:spPr>
      </p:pic>
      <p:sp>
        <p:nvSpPr>
          <p:cNvPr id="6" name="TextBox 5">
            <a:extLst>
              <a:ext uri="{FF2B5EF4-FFF2-40B4-BE49-F238E27FC236}">
                <a16:creationId xmlns:a16="http://schemas.microsoft.com/office/drawing/2014/main" id="{21C3E879-5684-2147-E847-BFC28C3F54BC}"/>
              </a:ext>
            </a:extLst>
          </p:cNvPr>
          <p:cNvSpPr txBox="1"/>
          <p:nvPr/>
        </p:nvSpPr>
        <p:spPr>
          <a:xfrm>
            <a:off x="369794" y="986318"/>
            <a:ext cx="7408684" cy="4514938"/>
          </a:xfrm>
          <a:prstGeom prst="rect">
            <a:avLst/>
          </a:prstGeom>
          <a:noFill/>
        </p:spPr>
        <p:txBody>
          <a:bodyPr wrap="square" rtlCol="0">
            <a:noAutofit/>
          </a:bodyPr>
          <a:lstStyle/>
          <a:p>
            <a:pPr marL="285750" indent="-285750">
              <a:buFont typeface="Wingdings" panose="05000000000000000000" pitchFamily="2" charset="2"/>
              <a:buChar char="Ø"/>
            </a:pPr>
            <a:r>
              <a:rPr lang="en-GB" dirty="0"/>
              <a:t>Established in 2019, we are a broad alliance of individuals, groups and organisations determined to prevent and reduce violence in our area.</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dirty="0"/>
              <a:t>Our mission is to achieve ‘prevention through connection’ by building an inclusive, collaborative and courageous network which will drive the short and long-term change required to successfully tackle the causes and consequences of violence.</a:t>
            </a:r>
          </a:p>
          <a:p>
            <a:endParaRPr lang="en-GB" dirty="0"/>
          </a:p>
          <a:p>
            <a:pPr marL="285750" indent="-285750">
              <a:buFont typeface="Wingdings" panose="05000000000000000000" pitchFamily="2" charset="2"/>
              <a:buChar char="Ø"/>
            </a:pPr>
            <a:r>
              <a:rPr lang="en-GB" dirty="0"/>
              <a:t>We take a public health approach, using data, insights and research to identify the root causes and co-design and test preventative solutions. </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dirty="0"/>
              <a:t>We prioritise children and young people and focus on preventing public place violence and other related- harms such as exploitation. This year we are also prioritising preventing online harms. </a:t>
            </a:r>
          </a:p>
          <a:p>
            <a:endParaRPr lang="en-GB" dirty="0"/>
          </a:p>
          <a:p>
            <a:pPr marL="285750" indent="-285750">
              <a:buFont typeface="Wingdings" panose="05000000000000000000" pitchFamily="2" charset="2"/>
              <a:buChar char="Ø"/>
            </a:pPr>
            <a:r>
              <a:rPr lang="en-GB" dirty="0"/>
              <a:t>We believe everyone has a role in preventing violence and associated harm – keeping our children safe in the physical and online space requires a whole system approach.</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endParaRPr lang="en-GB" dirty="0"/>
          </a:p>
        </p:txBody>
      </p:sp>
      <p:grpSp>
        <p:nvGrpSpPr>
          <p:cNvPr id="7" name="Group 6">
            <a:extLst>
              <a:ext uri="{FF2B5EF4-FFF2-40B4-BE49-F238E27FC236}">
                <a16:creationId xmlns:a16="http://schemas.microsoft.com/office/drawing/2014/main" id="{2FE5519B-3D22-9F41-A302-225EA1B4915A}"/>
              </a:ext>
            </a:extLst>
          </p:cNvPr>
          <p:cNvGrpSpPr/>
          <p:nvPr/>
        </p:nvGrpSpPr>
        <p:grpSpPr>
          <a:xfrm>
            <a:off x="7778478" y="1258069"/>
            <a:ext cx="3961459" cy="3941886"/>
            <a:chOff x="7697142" y="1258069"/>
            <a:chExt cx="4409257" cy="4329853"/>
          </a:xfrm>
        </p:grpSpPr>
        <p:sp>
          <p:nvSpPr>
            <p:cNvPr id="3" name="Oval 2">
              <a:extLst>
                <a:ext uri="{FF2B5EF4-FFF2-40B4-BE49-F238E27FC236}">
                  <a16:creationId xmlns:a16="http://schemas.microsoft.com/office/drawing/2014/main" id="{54B8D910-6AFF-9F46-B447-05423FD01DBF}"/>
                </a:ext>
              </a:extLst>
            </p:cNvPr>
            <p:cNvSpPr/>
            <p:nvPr/>
          </p:nvSpPr>
          <p:spPr>
            <a:xfrm>
              <a:off x="7697142" y="1258069"/>
              <a:ext cx="4409257" cy="4329853"/>
            </a:xfrm>
            <a:prstGeom prst="ellipse">
              <a:avLst/>
            </a:prstGeom>
            <a:solidFill>
              <a:srgbClr val="E6D8EA"/>
            </a:solidFill>
            <a:ln>
              <a:solidFill>
                <a:srgbClr val="E6D8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a:extLst>
                <a:ext uri="{FF2B5EF4-FFF2-40B4-BE49-F238E27FC236}">
                  <a16:creationId xmlns:a16="http://schemas.microsoft.com/office/drawing/2014/main" id="{9B3E0A90-86A8-635D-E623-ABBB154B1FC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2421" r="955"/>
            <a:stretch>
              <a:fillRect/>
            </a:stretch>
          </p:blipFill>
          <p:spPr bwMode="auto">
            <a:xfrm>
              <a:off x="7880279" y="1407507"/>
              <a:ext cx="4042985" cy="4042985"/>
            </a:xfrm>
            <a:prstGeom prst="flowChartConnector">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9634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08F53-E4A9-FC57-8435-34CEECC141C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9654AA5-B022-66B9-9C47-77DC69E84544}"/>
              </a:ext>
            </a:extLst>
          </p:cNvPr>
          <p:cNvPicPr>
            <a:picLocks noChangeAspect="1"/>
          </p:cNvPicPr>
          <p:nvPr/>
        </p:nvPicPr>
        <p:blipFill>
          <a:blip r:embed="rId3"/>
          <a:stretch>
            <a:fillRect/>
          </a:stretch>
        </p:blipFill>
        <p:spPr>
          <a:xfrm>
            <a:off x="0" y="5771408"/>
            <a:ext cx="12192000" cy="1086592"/>
          </a:xfrm>
          <a:prstGeom prst="rect">
            <a:avLst/>
          </a:prstGeom>
        </p:spPr>
      </p:pic>
      <p:pic>
        <p:nvPicPr>
          <p:cNvPr id="18" name="Picture 17" descr="A black and yellow circle with white letters&#10;&#10;Description automatically generated">
            <a:extLst>
              <a:ext uri="{FF2B5EF4-FFF2-40B4-BE49-F238E27FC236}">
                <a16:creationId xmlns:a16="http://schemas.microsoft.com/office/drawing/2014/main" id="{699EF113-B8FC-BDC8-BA8E-A463FD9E85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436" y="5866410"/>
            <a:ext cx="910173" cy="910173"/>
          </a:xfrm>
          <a:prstGeom prst="rect">
            <a:avLst/>
          </a:prstGeom>
        </p:spPr>
      </p:pic>
      <p:sp>
        <p:nvSpPr>
          <p:cNvPr id="2" name="TextBox 1">
            <a:extLst>
              <a:ext uri="{FF2B5EF4-FFF2-40B4-BE49-F238E27FC236}">
                <a16:creationId xmlns:a16="http://schemas.microsoft.com/office/drawing/2014/main" id="{92D66B7E-812F-3BC1-C2D8-C68AD0D42A68}"/>
              </a:ext>
            </a:extLst>
          </p:cNvPr>
          <p:cNvSpPr txBox="1"/>
          <p:nvPr/>
        </p:nvSpPr>
        <p:spPr>
          <a:xfrm>
            <a:off x="1944949" y="2035449"/>
            <a:ext cx="8613514" cy="1107996"/>
          </a:xfrm>
          <a:prstGeom prst="rect">
            <a:avLst/>
          </a:prstGeom>
          <a:noFill/>
        </p:spPr>
        <p:txBody>
          <a:bodyPr wrap="square" rtlCol="0">
            <a:spAutoFit/>
          </a:bodyPr>
          <a:lstStyle/>
          <a:p>
            <a:pPr algn="ctr"/>
            <a:r>
              <a:rPr lang="en-GB" sz="6600" b="1" dirty="0">
                <a:latin typeface="Poppins" panose="00000500000000000000" pitchFamily="2" charset="0"/>
                <a:cs typeface="Poppins" panose="00000500000000000000" pitchFamily="2" charset="0"/>
              </a:rPr>
              <a:t>Audience Q&amp;As</a:t>
            </a:r>
          </a:p>
        </p:txBody>
      </p:sp>
    </p:spTree>
    <p:extLst>
      <p:ext uri="{BB962C8B-B14F-4D97-AF65-F5344CB8AC3E}">
        <p14:creationId xmlns:p14="http://schemas.microsoft.com/office/powerpoint/2010/main" val="2408435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A154AE-EEA6-AE53-351F-FDBA29848774}"/>
              </a:ext>
            </a:extLst>
          </p:cNvPr>
          <p:cNvSpPr txBox="1"/>
          <p:nvPr/>
        </p:nvSpPr>
        <p:spPr>
          <a:xfrm>
            <a:off x="222902" y="139216"/>
            <a:ext cx="11181413" cy="646331"/>
          </a:xfrm>
          <a:prstGeom prst="rect">
            <a:avLst/>
          </a:prstGeom>
          <a:noFill/>
        </p:spPr>
        <p:txBody>
          <a:bodyPr wrap="square" rtlCol="0">
            <a:spAutoFit/>
          </a:bodyPr>
          <a:lstStyle/>
          <a:p>
            <a:r>
              <a:rPr lang="en-GB" sz="3600" b="1" dirty="0">
                <a:solidFill>
                  <a:srgbClr val="823D94"/>
                </a:solidFill>
                <a:latin typeface="Poppins" panose="00000500000000000000" pitchFamily="2" charset="0"/>
                <a:cs typeface="Poppins" panose="00000500000000000000" pitchFamily="2" charset="0"/>
              </a:rPr>
              <a:t>Information and Advice</a:t>
            </a:r>
          </a:p>
        </p:txBody>
      </p:sp>
      <p:pic>
        <p:nvPicPr>
          <p:cNvPr id="6" name="Picture 5">
            <a:hlinkClick r:id="rId2"/>
            <a:extLst>
              <a:ext uri="{FF2B5EF4-FFF2-40B4-BE49-F238E27FC236}">
                <a16:creationId xmlns:a16="http://schemas.microsoft.com/office/drawing/2014/main" id="{8A793CFD-C1A6-44DC-B5C8-A19EEB57B15E}"/>
              </a:ext>
            </a:extLst>
          </p:cNvPr>
          <p:cNvPicPr>
            <a:picLocks noChangeAspect="1"/>
          </p:cNvPicPr>
          <p:nvPr/>
        </p:nvPicPr>
        <p:blipFill>
          <a:blip r:embed="rId3"/>
          <a:stretch>
            <a:fillRect/>
          </a:stretch>
        </p:blipFill>
        <p:spPr>
          <a:xfrm>
            <a:off x="797591" y="1139547"/>
            <a:ext cx="4883245" cy="4331666"/>
          </a:xfrm>
          <a:prstGeom prst="rect">
            <a:avLst/>
          </a:prstGeom>
        </p:spPr>
      </p:pic>
      <p:pic>
        <p:nvPicPr>
          <p:cNvPr id="8" name="Picture 7">
            <a:hlinkClick r:id="rId2"/>
            <a:extLst>
              <a:ext uri="{FF2B5EF4-FFF2-40B4-BE49-F238E27FC236}">
                <a16:creationId xmlns:a16="http://schemas.microsoft.com/office/drawing/2014/main" id="{84583DF8-F2EF-D01E-C516-F6E661FDDF7C}"/>
              </a:ext>
            </a:extLst>
          </p:cNvPr>
          <p:cNvPicPr>
            <a:picLocks noChangeAspect="1"/>
          </p:cNvPicPr>
          <p:nvPr/>
        </p:nvPicPr>
        <p:blipFill>
          <a:blip r:embed="rId4"/>
          <a:stretch>
            <a:fillRect/>
          </a:stretch>
        </p:blipFill>
        <p:spPr>
          <a:xfrm>
            <a:off x="7771352" y="1248619"/>
            <a:ext cx="2319865" cy="646330"/>
          </a:xfrm>
          <a:prstGeom prst="rect">
            <a:avLst/>
          </a:prstGeom>
        </p:spPr>
      </p:pic>
      <p:pic>
        <p:nvPicPr>
          <p:cNvPr id="10" name="Picture 9">
            <a:hlinkClick r:id="rId5"/>
            <a:extLst>
              <a:ext uri="{FF2B5EF4-FFF2-40B4-BE49-F238E27FC236}">
                <a16:creationId xmlns:a16="http://schemas.microsoft.com/office/drawing/2014/main" id="{89C1B816-2400-FC77-EB0C-BD33373A276D}"/>
              </a:ext>
            </a:extLst>
          </p:cNvPr>
          <p:cNvPicPr>
            <a:picLocks noChangeAspect="1"/>
          </p:cNvPicPr>
          <p:nvPr/>
        </p:nvPicPr>
        <p:blipFill>
          <a:blip r:embed="rId6"/>
          <a:stretch>
            <a:fillRect/>
          </a:stretch>
        </p:blipFill>
        <p:spPr>
          <a:xfrm>
            <a:off x="6053707" y="1999000"/>
            <a:ext cx="3282346" cy="646331"/>
          </a:xfrm>
          <a:prstGeom prst="rect">
            <a:avLst/>
          </a:prstGeom>
        </p:spPr>
      </p:pic>
      <p:pic>
        <p:nvPicPr>
          <p:cNvPr id="12" name="Picture 11">
            <a:hlinkClick r:id="rId7"/>
            <a:extLst>
              <a:ext uri="{FF2B5EF4-FFF2-40B4-BE49-F238E27FC236}">
                <a16:creationId xmlns:a16="http://schemas.microsoft.com/office/drawing/2014/main" id="{E11A1F2B-89C4-57C7-AF16-0DCC0A88EB57}"/>
              </a:ext>
            </a:extLst>
          </p:cNvPr>
          <p:cNvPicPr>
            <a:picLocks noChangeAspect="1"/>
          </p:cNvPicPr>
          <p:nvPr/>
        </p:nvPicPr>
        <p:blipFill>
          <a:blip r:embed="rId8"/>
          <a:stretch>
            <a:fillRect/>
          </a:stretch>
        </p:blipFill>
        <p:spPr>
          <a:xfrm>
            <a:off x="8009745" y="5287374"/>
            <a:ext cx="1286054" cy="447737"/>
          </a:xfrm>
          <a:prstGeom prst="rect">
            <a:avLst/>
          </a:prstGeom>
        </p:spPr>
      </p:pic>
      <p:pic>
        <p:nvPicPr>
          <p:cNvPr id="14" name="Picture 13">
            <a:hlinkClick r:id="rId9"/>
            <a:extLst>
              <a:ext uri="{FF2B5EF4-FFF2-40B4-BE49-F238E27FC236}">
                <a16:creationId xmlns:a16="http://schemas.microsoft.com/office/drawing/2014/main" id="{CD0084E8-AAC8-A1F9-B5C4-F863D01F5062}"/>
              </a:ext>
            </a:extLst>
          </p:cNvPr>
          <p:cNvPicPr>
            <a:picLocks noChangeAspect="1"/>
          </p:cNvPicPr>
          <p:nvPr/>
        </p:nvPicPr>
        <p:blipFill>
          <a:blip r:embed="rId10"/>
          <a:stretch>
            <a:fillRect/>
          </a:stretch>
        </p:blipFill>
        <p:spPr>
          <a:xfrm>
            <a:off x="7037954" y="2773542"/>
            <a:ext cx="1333686" cy="847843"/>
          </a:xfrm>
          <a:prstGeom prst="rect">
            <a:avLst/>
          </a:prstGeom>
        </p:spPr>
      </p:pic>
      <p:pic>
        <p:nvPicPr>
          <p:cNvPr id="16" name="Picture 15">
            <a:hlinkClick r:id="rId11"/>
            <a:extLst>
              <a:ext uri="{FF2B5EF4-FFF2-40B4-BE49-F238E27FC236}">
                <a16:creationId xmlns:a16="http://schemas.microsoft.com/office/drawing/2014/main" id="{7B571A3B-C3E4-0042-E617-621008BFB7A6}"/>
              </a:ext>
            </a:extLst>
          </p:cNvPr>
          <p:cNvPicPr>
            <a:picLocks noChangeAspect="1"/>
          </p:cNvPicPr>
          <p:nvPr/>
        </p:nvPicPr>
        <p:blipFill>
          <a:blip r:embed="rId12"/>
          <a:stretch>
            <a:fillRect/>
          </a:stretch>
        </p:blipFill>
        <p:spPr>
          <a:xfrm>
            <a:off x="8931284" y="2899273"/>
            <a:ext cx="2705478" cy="704948"/>
          </a:xfrm>
          <a:prstGeom prst="rect">
            <a:avLst/>
          </a:prstGeom>
        </p:spPr>
      </p:pic>
      <p:pic>
        <p:nvPicPr>
          <p:cNvPr id="18" name="Picture 17">
            <a:hlinkClick r:id="rId13"/>
            <a:extLst>
              <a:ext uri="{FF2B5EF4-FFF2-40B4-BE49-F238E27FC236}">
                <a16:creationId xmlns:a16="http://schemas.microsoft.com/office/drawing/2014/main" id="{1054FDC7-007C-0390-F87C-D661B1FB6981}"/>
              </a:ext>
            </a:extLst>
          </p:cNvPr>
          <p:cNvPicPr>
            <a:picLocks noChangeAspect="1"/>
          </p:cNvPicPr>
          <p:nvPr/>
        </p:nvPicPr>
        <p:blipFill>
          <a:blip r:embed="rId14"/>
          <a:stretch>
            <a:fillRect/>
          </a:stretch>
        </p:blipFill>
        <p:spPr>
          <a:xfrm>
            <a:off x="9336053" y="4108412"/>
            <a:ext cx="2567446" cy="864045"/>
          </a:xfrm>
          <a:prstGeom prst="rect">
            <a:avLst/>
          </a:prstGeom>
          <a:ln>
            <a:solidFill>
              <a:srgbClr val="0070C0"/>
            </a:solidFill>
          </a:ln>
        </p:spPr>
      </p:pic>
      <p:pic>
        <p:nvPicPr>
          <p:cNvPr id="20" name="Picture 19">
            <a:hlinkClick r:id="rId15"/>
            <a:extLst>
              <a:ext uri="{FF2B5EF4-FFF2-40B4-BE49-F238E27FC236}">
                <a16:creationId xmlns:a16="http://schemas.microsoft.com/office/drawing/2014/main" id="{5FDC66E3-786E-D8E0-7774-8718B26BE167}"/>
              </a:ext>
            </a:extLst>
          </p:cNvPr>
          <p:cNvPicPr>
            <a:picLocks noChangeAspect="1"/>
          </p:cNvPicPr>
          <p:nvPr/>
        </p:nvPicPr>
        <p:blipFill>
          <a:blip r:embed="rId16"/>
          <a:stretch>
            <a:fillRect/>
          </a:stretch>
        </p:blipFill>
        <p:spPr>
          <a:xfrm>
            <a:off x="6428269" y="4047592"/>
            <a:ext cx="1276528" cy="1028844"/>
          </a:xfrm>
          <a:prstGeom prst="rect">
            <a:avLst/>
          </a:prstGeom>
        </p:spPr>
      </p:pic>
    </p:spTree>
    <p:extLst>
      <p:ext uri="{BB962C8B-B14F-4D97-AF65-F5344CB8AC3E}">
        <p14:creationId xmlns:p14="http://schemas.microsoft.com/office/powerpoint/2010/main" val="3798321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B4D83-2D0D-2A80-9B65-F0482320CC2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A44BE12-DC6C-F305-8833-5B58F54658C5}"/>
              </a:ext>
            </a:extLst>
          </p:cNvPr>
          <p:cNvPicPr>
            <a:picLocks noChangeAspect="1"/>
          </p:cNvPicPr>
          <p:nvPr/>
        </p:nvPicPr>
        <p:blipFill>
          <a:blip r:embed="rId3"/>
          <a:stretch>
            <a:fillRect/>
          </a:stretch>
        </p:blipFill>
        <p:spPr>
          <a:xfrm>
            <a:off x="0" y="5771408"/>
            <a:ext cx="12192000" cy="1086592"/>
          </a:xfrm>
          <a:prstGeom prst="rect">
            <a:avLst/>
          </a:prstGeom>
        </p:spPr>
      </p:pic>
      <p:pic>
        <p:nvPicPr>
          <p:cNvPr id="18" name="Picture 17" descr="A black and yellow circle with white letters&#10;&#10;Description automatically generated">
            <a:extLst>
              <a:ext uri="{FF2B5EF4-FFF2-40B4-BE49-F238E27FC236}">
                <a16:creationId xmlns:a16="http://schemas.microsoft.com/office/drawing/2014/main" id="{F12C696F-6D3B-9FF1-5CBC-E78F7812E7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436" y="5866410"/>
            <a:ext cx="910173" cy="910173"/>
          </a:xfrm>
          <a:prstGeom prst="rect">
            <a:avLst/>
          </a:prstGeom>
        </p:spPr>
      </p:pic>
      <p:sp>
        <p:nvSpPr>
          <p:cNvPr id="2" name="TextBox 1">
            <a:extLst>
              <a:ext uri="{FF2B5EF4-FFF2-40B4-BE49-F238E27FC236}">
                <a16:creationId xmlns:a16="http://schemas.microsoft.com/office/drawing/2014/main" id="{BA9F2AD1-D2BE-4B85-9592-4D23D6A4E43D}"/>
              </a:ext>
            </a:extLst>
          </p:cNvPr>
          <p:cNvSpPr txBox="1"/>
          <p:nvPr/>
        </p:nvSpPr>
        <p:spPr>
          <a:xfrm>
            <a:off x="1944949" y="2035449"/>
            <a:ext cx="8613514" cy="1107996"/>
          </a:xfrm>
          <a:prstGeom prst="rect">
            <a:avLst/>
          </a:prstGeom>
          <a:noFill/>
        </p:spPr>
        <p:txBody>
          <a:bodyPr wrap="square" rtlCol="0">
            <a:spAutoFit/>
          </a:bodyPr>
          <a:lstStyle/>
          <a:p>
            <a:pPr algn="ctr"/>
            <a:r>
              <a:rPr lang="en-GB" sz="6600" b="1" dirty="0">
                <a:latin typeface="Poppins" panose="00000500000000000000" pitchFamily="2" charset="0"/>
                <a:cs typeface="Poppins" panose="00000500000000000000" pitchFamily="2" charset="0"/>
              </a:rPr>
              <a:t>Thank You! </a:t>
            </a:r>
          </a:p>
        </p:txBody>
      </p:sp>
    </p:spTree>
    <p:extLst>
      <p:ext uri="{BB962C8B-B14F-4D97-AF65-F5344CB8AC3E}">
        <p14:creationId xmlns:p14="http://schemas.microsoft.com/office/powerpoint/2010/main" val="3381995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9680C-15D1-CE4D-D1C1-6266F9923A1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59419A9-90DF-6564-77CA-EB4E8B25BF1A}"/>
              </a:ext>
            </a:extLst>
          </p:cNvPr>
          <p:cNvSpPr txBox="1"/>
          <p:nvPr/>
        </p:nvSpPr>
        <p:spPr>
          <a:xfrm>
            <a:off x="571819" y="1426594"/>
            <a:ext cx="2448107" cy="3046988"/>
          </a:xfrm>
          <a:prstGeom prst="rect">
            <a:avLst/>
          </a:prstGeom>
          <a:noFill/>
        </p:spPr>
        <p:txBody>
          <a:bodyPr wrap="square" rtlCol="0">
            <a:spAutoFit/>
          </a:bodyPr>
          <a:lstStyle/>
          <a:p>
            <a:r>
              <a:rPr lang="en-GB" sz="3200" b="1" dirty="0">
                <a:solidFill>
                  <a:srgbClr val="823D94"/>
                </a:solidFill>
                <a:latin typeface="Poppins" panose="00000500000000000000" pitchFamily="2" charset="0"/>
                <a:cs typeface="Poppins" panose="00000500000000000000" pitchFamily="2" charset="0"/>
              </a:rPr>
              <a:t>Online harms affecting children and young people</a:t>
            </a:r>
          </a:p>
        </p:txBody>
      </p:sp>
      <p:grpSp>
        <p:nvGrpSpPr>
          <p:cNvPr id="23" name="Group 22">
            <a:extLst>
              <a:ext uri="{FF2B5EF4-FFF2-40B4-BE49-F238E27FC236}">
                <a16:creationId xmlns:a16="http://schemas.microsoft.com/office/drawing/2014/main" id="{2481F667-7AC7-EDB9-A0CC-FF58FB6729CF}"/>
              </a:ext>
            </a:extLst>
          </p:cNvPr>
          <p:cNvGrpSpPr/>
          <p:nvPr/>
        </p:nvGrpSpPr>
        <p:grpSpPr>
          <a:xfrm>
            <a:off x="7944397" y="4123559"/>
            <a:ext cx="1777407" cy="818507"/>
            <a:chOff x="3258656" y="3068052"/>
            <a:chExt cx="2837344" cy="818507"/>
          </a:xfrm>
          <a:solidFill>
            <a:srgbClr val="F7EEA0"/>
          </a:solidFill>
        </p:grpSpPr>
        <p:sp>
          <p:nvSpPr>
            <p:cNvPr id="24" name="Rectangle: Rounded Corners 23">
              <a:extLst>
                <a:ext uri="{FF2B5EF4-FFF2-40B4-BE49-F238E27FC236}">
                  <a16:creationId xmlns:a16="http://schemas.microsoft.com/office/drawing/2014/main" id="{74BF29C0-2633-126F-26BF-6E22BCB33417}"/>
                </a:ext>
              </a:extLst>
            </p:cNvPr>
            <p:cNvSpPr/>
            <p:nvPr/>
          </p:nvSpPr>
          <p:spPr>
            <a:xfrm>
              <a:off x="3258656" y="3068052"/>
              <a:ext cx="2837344" cy="818507"/>
            </a:xfrm>
            <a:prstGeom prst="roundRect">
              <a:avLst/>
            </a:prstGeom>
            <a:grpFill/>
            <a:ln>
              <a:solidFill>
                <a:srgbClr val="F7EEA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25" name="Rectangle: Rounded Corners 4">
              <a:extLst>
                <a:ext uri="{FF2B5EF4-FFF2-40B4-BE49-F238E27FC236}">
                  <a16:creationId xmlns:a16="http://schemas.microsoft.com/office/drawing/2014/main" id="{E9A263F4-9F4C-E8C9-3798-EF88D666658A}"/>
                </a:ext>
              </a:extLst>
            </p:cNvPr>
            <p:cNvSpPr txBox="1"/>
            <p:nvPr/>
          </p:nvSpPr>
          <p:spPr>
            <a:xfrm>
              <a:off x="3360057" y="3147965"/>
              <a:ext cx="2675500" cy="632174"/>
            </a:xfrm>
            <a:prstGeom prst="rect">
              <a:avLst/>
            </a:prstGeom>
            <a:grpFill/>
            <a:ln>
              <a:solidFill>
                <a:srgbClr val="F7EEA0"/>
              </a:solidFill>
            </a:ln>
          </p:spPr>
          <p:style>
            <a:lnRef idx="0">
              <a:scrgbClr r="0" g="0" b="0"/>
            </a:lnRef>
            <a:fillRef idx="0">
              <a:scrgbClr r="0" g="0" b="0"/>
            </a:fillRef>
            <a:effectRef idx="0">
              <a:scrgbClr r="0" g="0" b="0"/>
            </a:effectRef>
            <a:fontRef idx="minor">
              <a:schemeClr val="lt1"/>
            </a:fontRef>
          </p:style>
          <p:txBody>
            <a:bodyPr spcFirstLastPara="0" vert="horz" wrap="square" lIns="214490" tIns="0" rIns="214490" bIns="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1400" b="0" kern="1200" dirty="0">
                  <a:solidFill>
                    <a:schemeClr val="tx1"/>
                  </a:solidFill>
                  <a:effectLst/>
                  <a:latin typeface="Poppins" panose="00000500000000000000" pitchFamily="2" charset="0"/>
                  <a:ea typeface="+mn-ea"/>
                  <a:cs typeface="Poppins" panose="00000500000000000000" pitchFamily="2" charset="0"/>
                </a:rPr>
                <a:t>Exposure to self-harm  </a:t>
              </a:r>
              <a:endParaRPr lang="en-GB" sz="1400" b="0" kern="1200" dirty="0">
                <a:solidFill>
                  <a:srgbClr val="823D94"/>
                </a:solidFill>
                <a:latin typeface="Poppins" panose="00000500000000000000" pitchFamily="2" charset="0"/>
                <a:cs typeface="Poppins" panose="00000500000000000000" pitchFamily="2" charset="0"/>
              </a:endParaRPr>
            </a:p>
          </p:txBody>
        </p:sp>
      </p:grpSp>
      <p:grpSp>
        <p:nvGrpSpPr>
          <p:cNvPr id="35" name="Group 34">
            <a:extLst>
              <a:ext uri="{FF2B5EF4-FFF2-40B4-BE49-F238E27FC236}">
                <a16:creationId xmlns:a16="http://schemas.microsoft.com/office/drawing/2014/main" id="{C9868950-0193-8E05-BE83-93C3FEA29733}"/>
              </a:ext>
            </a:extLst>
          </p:cNvPr>
          <p:cNvGrpSpPr/>
          <p:nvPr/>
        </p:nvGrpSpPr>
        <p:grpSpPr>
          <a:xfrm>
            <a:off x="7944397" y="159643"/>
            <a:ext cx="1777407" cy="818507"/>
            <a:chOff x="3258656" y="3068052"/>
            <a:chExt cx="2837344" cy="818507"/>
          </a:xfrm>
          <a:solidFill>
            <a:srgbClr val="F7EEA0"/>
          </a:solidFill>
        </p:grpSpPr>
        <p:sp>
          <p:nvSpPr>
            <p:cNvPr id="36" name="Rectangle: Rounded Corners 35">
              <a:extLst>
                <a:ext uri="{FF2B5EF4-FFF2-40B4-BE49-F238E27FC236}">
                  <a16:creationId xmlns:a16="http://schemas.microsoft.com/office/drawing/2014/main" id="{0442188B-A616-8952-88D6-7595ED7B98B7}"/>
                </a:ext>
              </a:extLst>
            </p:cNvPr>
            <p:cNvSpPr/>
            <p:nvPr/>
          </p:nvSpPr>
          <p:spPr>
            <a:xfrm>
              <a:off x="3258656" y="3068052"/>
              <a:ext cx="2837344" cy="818507"/>
            </a:xfrm>
            <a:prstGeom prst="roundRect">
              <a:avLst/>
            </a:prstGeom>
            <a:grpFill/>
            <a:ln>
              <a:solidFill>
                <a:srgbClr val="F7EEA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37" name="Rectangle: Rounded Corners 4">
              <a:extLst>
                <a:ext uri="{FF2B5EF4-FFF2-40B4-BE49-F238E27FC236}">
                  <a16:creationId xmlns:a16="http://schemas.microsoft.com/office/drawing/2014/main" id="{8844F381-8D59-A6B5-D2BB-8AEDF6003BE9}"/>
                </a:ext>
              </a:extLst>
            </p:cNvPr>
            <p:cNvSpPr txBox="1"/>
            <p:nvPr/>
          </p:nvSpPr>
          <p:spPr>
            <a:xfrm>
              <a:off x="3360055" y="3147965"/>
              <a:ext cx="2714493" cy="664316"/>
            </a:xfrm>
            <a:prstGeom prst="rect">
              <a:avLst/>
            </a:prstGeom>
            <a:grpFill/>
            <a:ln>
              <a:solidFill>
                <a:srgbClr val="F7EEA0"/>
              </a:solidFill>
            </a:ln>
          </p:spPr>
          <p:style>
            <a:lnRef idx="0">
              <a:scrgbClr r="0" g="0" b="0"/>
            </a:lnRef>
            <a:fillRef idx="0">
              <a:scrgbClr r="0" g="0" b="0"/>
            </a:fillRef>
            <a:effectRef idx="0">
              <a:scrgbClr r="0" g="0" b="0"/>
            </a:effectRef>
            <a:fontRef idx="minor">
              <a:schemeClr val="lt1"/>
            </a:fontRef>
          </p:style>
          <p:txBody>
            <a:bodyPr spcFirstLastPara="0" vert="horz" wrap="square" lIns="214490" tIns="0" rIns="214490" bIns="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1400" b="0" kern="1200" dirty="0">
                  <a:solidFill>
                    <a:schemeClr val="tx1"/>
                  </a:solidFill>
                  <a:effectLst/>
                  <a:latin typeface="Poppins" panose="00000500000000000000" pitchFamily="2" charset="0"/>
                  <a:ea typeface="+mn-ea"/>
                  <a:cs typeface="Poppins" panose="00000500000000000000" pitchFamily="2" charset="0"/>
                </a:rPr>
                <a:t>Cyber-bullying and mobbing  </a:t>
              </a:r>
              <a:endParaRPr lang="en-GB" sz="1400" b="0" kern="1200" dirty="0">
                <a:solidFill>
                  <a:srgbClr val="823D94"/>
                </a:solidFill>
                <a:latin typeface="Poppins" panose="00000500000000000000" pitchFamily="2" charset="0"/>
                <a:cs typeface="Poppins" panose="00000500000000000000" pitchFamily="2" charset="0"/>
              </a:endParaRPr>
            </a:p>
          </p:txBody>
        </p:sp>
      </p:grpSp>
      <p:grpSp>
        <p:nvGrpSpPr>
          <p:cNvPr id="50" name="Group 49">
            <a:extLst>
              <a:ext uri="{FF2B5EF4-FFF2-40B4-BE49-F238E27FC236}">
                <a16:creationId xmlns:a16="http://schemas.microsoft.com/office/drawing/2014/main" id="{EEABC821-E269-6382-564C-F886653E8899}"/>
              </a:ext>
            </a:extLst>
          </p:cNvPr>
          <p:cNvGrpSpPr/>
          <p:nvPr/>
        </p:nvGrpSpPr>
        <p:grpSpPr>
          <a:xfrm>
            <a:off x="7944397" y="3132580"/>
            <a:ext cx="1777407" cy="818507"/>
            <a:chOff x="3258656" y="3068052"/>
            <a:chExt cx="2837344" cy="818507"/>
          </a:xfrm>
          <a:solidFill>
            <a:srgbClr val="E6D8EA"/>
          </a:solidFill>
        </p:grpSpPr>
        <p:sp>
          <p:nvSpPr>
            <p:cNvPr id="51" name="Rectangle: Rounded Corners 50">
              <a:extLst>
                <a:ext uri="{FF2B5EF4-FFF2-40B4-BE49-F238E27FC236}">
                  <a16:creationId xmlns:a16="http://schemas.microsoft.com/office/drawing/2014/main" id="{CE6A3D8B-4527-3C26-0797-D7C9F852AAE7}"/>
                </a:ext>
              </a:extLst>
            </p:cNvPr>
            <p:cNvSpPr/>
            <p:nvPr/>
          </p:nvSpPr>
          <p:spPr>
            <a:xfrm>
              <a:off x="3258656" y="3068052"/>
              <a:ext cx="2837344" cy="818507"/>
            </a:xfrm>
            <a:prstGeom prst="roundRect">
              <a:avLst/>
            </a:prstGeom>
            <a:grpFill/>
            <a:ln>
              <a:solidFill>
                <a:srgbClr val="E6D8EA"/>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52" name="Rectangle: Rounded Corners 4">
              <a:extLst>
                <a:ext uri="{FF2B5EF4-FFF2-40B4-BE49-F238E27FC236}">
                  <a16:creationId xmlns:a16="http://schemas.microsoft.com/office/drawing/2014/main" id="{B29B725C-37C6-33E0-2263-B0A726DDCDB8}"/>
                </a:ext>
              </a:extLst>
            </p:cNvPr>
            <p:cNvSpPr txBox="1"/>
            <p:nvPr/>
          </p:nvSpPr>
          <p:spPr>
            <a:xfrm>
              <a:off x="3360057" y="3147965"/>
              <a:ext cx="2632242" cy="658682"/>
            </a:xfrm>
            <a:prstGeom prst="rect">
              <a:avLst/>
            </a:prstGeom>
            <a:grpFill/>
            <a:ln>
              <a:solidFill>
                <a:srgbClr val="E6D8EA"/>
              </a:solidFill>
            </a:ln>
          </p:spPr>
          <p:style>
            <a:lnRef idx="0">
              <a:scrgbClr r="0" g="0" b="0"/>
            </a:lnRef>
            <a:fillRef idx="0">
              <a:scrgbClr r="0" g="0" b="0"/>
            </a:fillRef>
            <a:effectRef idx="0">
              <a:scrgbClr r="0" g="0" b="0"/>
            </a:effectRef>
            <a:fontRef idx="minor">
              <a:schemeClr val="lt1"/>
            </a:fontRef>
          </p:style>
          <p:txBody>
            <a:bodyPr spcFirstLastPara="0" vert="horz" wrap="square" lIns="214490" tIns="0" rIns="214490" bIns="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1400" b="0" kern="1200" dirty="0">
                  <a:solidFill>
                    <a:schemeClr val="tx1"/>
                  </a:solidFill>
                  <a:effectLst/>
                  <a:latin typeface="Poppins" panose="00000500000000000000" pitchFamily="2" charset="0"/>
                  <a:ea typeface="+mn-ea"/>
                  <a:cs typeface="Poppins" panose="00000500000000000000" pitchFamily="2" charset="0"/>
                </a:rPr>
                <a:t>Identity theft </a:t>
              </a:r>
              <a:endParaRPr lang="en-GB" sz="1400" b="0" kern="1200" dirty="0">
                <a:solidFill>
                  <a:srgbClr val="823D94"/>
                </a:solidFill>
                <a:latin typeface="Poppins" panose="00000500000000000000" pitchFamily="2" charset="0"/>
                <a:cs typeface="Poppins" panose="00000500000000000000" pitchFamily="2" charset="0"/>
              </a:endParaRPr>
            </a:p>
          </p:txBody>
        </p:sp>
      </p:grpSp>
      <p:grpSp>
        <p:nvGrpSpPr>
          <p:cNvPr id="62" name="Group 61">
            <a:extLst>
              <a:ext uri="{FF2B5EF4-FFF2-40B4-BE49-F238E27FC236}">
                <a16:creationId xmlns:a16="http://schemas.microsoft.com/office/drawing/2014/main" id="{6E63C5E4-FB66-E866-83F7-9D0A49A444FB}"/>
              </a:ext>
            </a:extLst>
          </p:cNvPr>
          <p:cNvGrpSpPr/>
          <p:nvPr/>
        </p:nvGrpSpPr>
        <p:grpSpPr>
          <a:xfrm>
            <a:off x="7944397" y="5114540"/>
            <a:ext cx="1777407" cy="818507"/>
            <a:chOff x="3258656" y="3068052"/>
            <a:chExt cx="2837344" cy="818507"/>
          </a:xfrm>
        </p:grpSpPr>
        <p:sp>
          <p:nvSpPr>
            <p:cNvPr id="63" name="Rectangle: Rounded Corners 62">
              <a:extLst>
                <a:ext uri="{FF2B5EF4-FFF2-40B4-BE49-F238E27FC236}">
                  <a16:creationId xmlns:a16="http://schemas.microsoft.com/office/drawing/2014/main" id="{2906F6CD-7E92-510A-B429-616B902D2F9B}"/>
                </a:ext>
              </a:extLst>
            </p:cNvPr>
            <p:cNvSpPr/>
            <p:nvPr/>
          </p:nvSpPr>
          <p:spPr>
            <a:xfrm>
              <a:off x="3258656" y="3068052"/>
              <a:ext cx="2837344" cy="818507"/>
            </a:xfrm>
            <a:prstGeom prst="roundRect">
              <a:avLst/>
            </a:prstGeom>
            <a:solidFill>
              <a:srgbClr val="BADFC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64" name="Rectangle: Rounded Corners 4">
              <a:extLst>
                <a:ext uri="{FF2B5EF4-FFF2-40B4-BE49-F238E27FC236}">
                  <a16:creationId xmlns:a16="http://schemas.microsoft.com/office/drawing/2014/main" id="{5E8318E0-55D3-2438-9697-AA7C405C9177}"/>
                </a:ext>
              </a:extLst>
            </p:cNvPr>
            <p:cNvSpPr txBox="1"/>
            <p:nvPr/>
          </p:nvSpPr>
          <p:spPr>
            <a:xfrm>
              <a:off x="3360055" y="3147965"/>
              <a:ext cx="2680324" cy="6212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4490" tIns="0" rIns="214490" bIns="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1400" b="0" kern="1200" dirty="0">
                  <a:solidFill>
                    <a:schemeClr val="tx1"/>
                  </a:solidFill>
                  <a:effectLst/>
                  <a:latin typeface="Poppins" panose="00000500000000000000" pitchFamily="2" charset="0"/>
                  <a:ea typeface="+mn-ea"/>
                  <a:cs typeface="Poppins" panose="00000500000000000000" pitchFamily="2" charset="0"/>
                </a:rPr>
                <a:t>Financial exploitation </a:t>
              </a:r>
              <a:endParaRPr lang="en-GB" sz="1400" b="0" kern="1200" dirty="0">
                <a:solidFill>
                  <a:srgbClr val="823D94"/>
                </a:solidFill>
                <a:latin typeface="Poppins" panose="00000500000000000000" pitchFamily="2" charset="0"/>
                <a:cs typeface="Poppins" panose="00000500000000000000" pitchFamily="2" charset="0"/>
              </a:endParaRPr>
            </a:p>
          </p:txBody>
        </p:sp>
      </p:grpSp>
      <p:grpSp>
        <p:nvGrpSpPr>
          <p:cNvPr id="65" name="Group 64">
            <a:extLst>
              <a:ext uri="{FF2B5EF4-FFF2-40B4-BE49-F238E27FC236}">
                <a16:creationId xmlns:a16="http://schemas.microsoft.com/office/drawing/2014/main" id="{FFD768E9-AD93-E6A2-B81B-8E7CE06C8755}"/>
              </a:ext>
            </a:extLst>
          </p:cNvPr>
          <p:cNvGrpSpPr/>
          <p:nvPr/>
        </p:nvGrpSpPr>
        <p:grpSpPr>
          <a:xfrm>
            <a:off x="7944397" y="2141601"/>
            <a:ext cx="1777407" cy="818507"/>
            <a:chOff x="3258656" y="3068052"/>
            <a:chExt cx="2837344" cy="818507"/>
          </a:xfrm>
          <a:solidFill>
            <a:srgbClr val="F7EEA0"/>
          </a:solidFill>
        </p:grpSpPr>
        <p:sp>
          <p:nvSpPr>
            <p:cNvPr id="66" name="Rectangle: Rounded Corners 65">
              <a:extLst>
                <a:ext uri="{FF2B5EF4-FFF2-40B4-BE49-F238E27FC236}">
                  <a16:creationId xmlns:a16="http://schemas.microsoft.com/office/drawing/2014/main" id="{1BF9186D-3DF7-1372-E51B-33B4998402A0}"/>
                </a:ext>
              </a:extLst>
            </p:cNvPr>
            <p:cNvSpPr/>
            <p:nvPr/>
          </p:nvSpPr>
          <p:spPr>
            <a:xfrm>
              <a:off x="3258656" y="3068052"/>
              <a:ext cx="2837344" cy="818507"/>
            </a:xfrm>
            <a:prstGeom prst="roundRect">
              <a:avLst/>
            </a:prstGeom>
            <a:grpFill/>
            <a:ln>
              <a:solidFill>
                <a:srgbClr val="F7EEA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67" name="Rectangle: Rounded Corners 4">
              <a:extLst>
                <a:ext uri="{FF2B5EF4-FFF2-40B4-BE49-F238E27FC236}">
                  <a16:creationId xmlns:a16="http://schemas.microsoft.com/office/drawing/2014/main" id="{70032478-74B0-3954-D7DF-DC3BE1582D03}"/>
                </a:ext>
              </a:extLst>
            </p:cNvPr>
            <p:cNvSpPr txBox="1"/>
            <p:nvPr/>
          </p:nvSpPr>
          <p:spPr>
            <a:xfrm>
              <a:off x="3360057" y="3147964"/>
              <a:ext cx="2683235" cy="628815"/>
            </a:xfrm>
            <a:prstGeom prst="rect">
              <a:avLst/>
            </a:prstGeom>
            <a:grpFill/>
            <a:ln>
              <a:solidFill>
                <a:srgbClr val="F7EEA0"/>
              </a:solidFill>
            </a:ln>
          </p:spPr>
          <p:style>
            <a:lnRef idx="0">
              <a:scrgbClr r="0" g="0" b="0"/>
            </a:lnRef>
            <a:fillRef idx="0">
              <a:scrgbClr r="0" g="0" b="0"/>
            </a:fillRef>
            <a:effectRef idx="0">
              <a:scrgbClr r="0" g="0" b="0"/>
            </a:effectRef>
            <a:fontRef idx="minor">
              <a:schemeClr val="lt1"/>
            </a:fontRef>
          </p:style>
          <p:txBody>
            <a:bodyPr spcFirstLastPara="0" vert="horz" wrap="square" lIns="214490" tIns="0" rIns="214490" bIns="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1400" b="0" kern="1200" dirty="0">
                  <a:solidFill>
                    <a:schemeClr val="tx1"/>
                  </a:solidFill>
                  <a:effectLst/>
                  <a:latin typeface="Poppins" panose="00000500000000000000" pitchFamily="2" charset="0"/>
                  <a:ea typeface="+mn-ea"/>
                  <a:cs typeface="Poppins" panose="00000500000000000000" pitchFamily="2" charset="0"/>
                </a:rPr>
                <a:t>Gambling </a:t>
              </a:r>
              <a:endParaRPr lang="en-GB" sz="1400" b="0" kern="1200" dirty="0">
                <a:solidFill>
                  <a:srgbClr val="823D94"/>
                </a:solidFill>
                <a:latin typeface="Poppins" panose="00000500000000000000" pitchFamily="2" charset="0"/>
                <a:cs typeface="Poppins" panose="00000500000000000000" pitchFamily="2" charset="0"/>
              </a:endParaRPr>
            </a:p>
          </p:txBody>
        </p:sp>
      </p:grpSp>
      <p:grpSp>
        <p:nvGrpSpPr>
          <p:cNvPr id="68" name="Group 67">
            <a:extLst>
              <a:ext uri="{FF2B5EF4-FFF2-40B4-BE49-F238E27FC236}">
                <a16:creationId xmlns:a16="http://schemas.microsoft.com/office/drawing/2014/main" id="{AD85A8A8-A553-2F6E-53A2-57E21F58D1CE}"/>
              </a:ext>
            </a:extLst>
          </p:cNvPr>
          <p:cNvGrpSpPr/>
          <p:nvPr/>
        </p:nvGrpSpPr>
        <p:grpSpPr>
          <a:xfrm>
            <a:off x="7944397" y="1150622"/>
            <a:ext cx="1777407" cy="818507"/>
            <a:chOff x="3258656" y="3068052"/>
            <a:chExt cx="2837344" cy="818507"/>
          </a:xfrm>
        </p:grpSpPr>
        <p:sp>
          <p:nvSpPr>
            <p:cNvPr id="69" name="Rectangle: Rounded Corners 68">
              <a:extLst>
                <a:ext uri="{FF2B5EF4-FFF2-40B4-BE49-F238E27FC236}">
                  <a16:creationId xmlns:a16="http://schemas.microsoft.com/office/drawing/2014/main" id="{627C6B13-C1D2-630B-C62A-02984F3A95B6}"/>
                </a:ext>
              </a:extLst>
            </p:cNvPr>
            <p:cNvSpPr/>
            <p:nvPr/>
          </p:nvSpPr>
          <p:spPr>
            <a:xfrm>
              <a:off x="3258656" y="3068052"/>
              <a:ext cx="2837344" cy="818507"/>
            </a:xfrm>
            <a:prstGeom prst="roundRect">
              <a:avLst/>
            </a:prstGeom>
            <a:solidFill>
              <a:srgbClr val="BADFC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70" name="Rectangle: Rounded Corners 4">
              <a:extLst>
                <a:ext uri="{FF2B5EF4-FFF2-40B4-BE49-F238E27FC236}">
                  <a16:creationId xmlns:a16="http://schemas.microsoft.com/office/drawing/2014/main" id="{99D44931-4BDA-3209-E885-790029BE0677}"/>
                </a:ext>
              </a:extLst>
            </p:cNvPr>
            <p:cNvSpPr txBox="1"/>
            <p:nvPr/>
          </p:nvSpPr>
          <p:spPr>
            <a:xfrm>
              <a:off x="3360057" y="3147965"/>
              <a:ext cx="2735943" cy="6273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4490" tIns="0" rIns="214490" bIns="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1400" b="0" kern="1200" dirty="0">
                  <a:solidFill>
                    <a:schemeClr val="tx1"/>
                  </a:solidFill>
                  <a:effectLst/>
                  <a:latin typeface="Poppins" panose="00000500000000000000" pitchFamily="2" charset="0"/>
                  <a:ea typeface="+mn-ea"/>
                  <a:cs typeface="Poppins" panose="00000500000000000000" pitchFamily="2" charset="0"/>
                </a:rPr>
                <a:t>Hate</a:t>
              </a:r>
              <a:endParaRPr lang="en-GB" sz="1400" b="0" kern="1200" dirty="0">
                <a:solidFill>
                  <a:srgbClr val="823D94"/>
                </a:solidFill>
                <a:latin typeface="Poppins" panose="00000500000000000000" pitchFamily="2" charset="0"/>
                <a:cs typeface="Poppins" panose="00000500000000000000" pitchFamily="2" charset="0"/>
              </a:endParaRPr>
            </a:p>
          </p:txBody>
        </p:sp>
      </p:grpSp>
      <p:grpSp>
        <p:nvGrpSpPr>
          <p:cNvPr id="16" name="Group 15">
            <a:extLst>
              <a:ext uri="{FF2B5EF4-FFF2-40B4-BE49-F238E27FC236}">
                <a16:creationId xmlns:a16="http://schemas.microsoft.com/office/drawing/2014/main" id="{A279ABC0-C0B0-F100-0F8C-0E6FBDCA0BD1}"/>
              </a:ext>
            </a:extLst>
          </p:cNvPr>
          <p:cNvGrpSpPr/>
          <p:nvPr/>
        </p:nvGrpSpPr>
        <p:grpSpPr>
          <a:xfrm>
            <a:off x="3722897" y="159643"/>
            <a:ext cx="1777407" cy="818507"/>
            <a:chOff x="3258656" y="3068052"/>
            <a:chExt cx="2837344" cy="818507"/>
          </a:xfrm>
          <a:solidFill>
            <a:srgbClr val="F7EEA0"/>
          </a:solidFill>
        </p:grpSpPr>
        <p:sp>
          <p:nvSpPr>
            <p:cNvPr id="14" name="Rectangle: Rounded Corners 13">
              <a:extLst>
                <a:ext uri="{FF2B5EF4-FFF2-40B4-BE49-F238E27FC236}">
                  <a16:creationId xmlns:a16="http://schemas.microsoft.com/office/drawing/2014/main" id="{7CB01A98-D168-E464-6235-01F099D2F51E}"/>
                </a:ext>
              </a:extLst>
            </p:cNvPr>
            <p:cNvSpPr/>
            <p:nvPr/>
          </p:nvSpPr>
          <p:spPr>
            <a:xfrm>
              <a:off x="3258656" y="3068052"/>
              <a:ext cx="2837344" cy="818507"/>
            </a:xfrm>
            <a:prstGeom prst="roundRect">
              <a:avLst/>
            </a:prstGeom>
            <a:grpFill/>
            <a:ln>
              <a:solidFill>
                <a:srgbClr val="F7EEA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5" name="Rectangle: Rounded Corners 4">
              <a:extLst>
                <a:ext uri="{FF2B5EF4-FFF2-40B4-BE49-F238E27FC236}">
                  <a16:creationId xmlns:a16="http://schemas.microsoft.com/office/drawing/2014/main" id="{1D6BFC83-B991-0796-CEAC-BA1EA2C97BD7}"/>
                </a:ext>
              </a:extLst>
            </p:cNvPr>
            <p:cNvSpPr txBox="1"/>
            <p:nvPr/>
          </p:nvSpPr>
          <p:spPr>
            <a:xfrm>
              <a:off x="3542059" y="3108007"/>
              <a:ext cx="2381211" cy="684323"/>
            </a:xfrm>
            <a:prstGeom prst="rect">
              <a:avLst/>
            </a:prstGeom>
            <a:grpFill/>
            <a:ln>
              <a:solidFill>
                <a:srgbClr val="F7EEA0"/>
              </a:solidFill>
            </a:ln>
          </p:spPr>
          <p:style>
            <a:lnRef idx="0">
              <a:scrgbClr r="0" g="0" b="0"/>
            </a:lnRef>
            <a:fillRef idx="0">
              <a:scrgbClr r="0" g="0" b="0"/>
            </a:fillRef>
            <a:effectRef idx="0">
              <a:scrgbClr r="0" g="0" b="0"/>
            </a:effectRef>
            <a:fontRef idx="minor">
              <a:schemeClr val="lt1"/>
            </a:fontRef>
          </p:style>
          <p:txBody>
            <a:bodyPr spcFirstLastPara="0" vert="horz" wrap="square" lIns="214490" tIns="0" rIns="214490" bIns="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GB" sz="1400" b="0" kern="1200" dirty="0">
                  <a:solidFill>
                    <a:schemeClr val="tx1"/>
                  </a:solidFill>
                  <a:effectLst/>
                  <a:latin typeface="Poppins" panose="00000500000000000000" pitchFamily="2" charset="0"/>
                  <a:ea typeface="+mn-ea"/>
                  <a:cs typeface="Poppins" panose="00000500000000000000" pitchFamily="2" charset="0"/>
                </a:rPr>
                <a:t>Deepfakes </a:t>
              </a:r>
              <a:endParaRPr lang="en-GB" sz="1400" b="0" kern="1200" dirty="0">
                <a:solidFill>
                  <a:srgbClr val="823D94"/>
                </a:solidFill>
                <a:latin typeface="Poppins" panose="00000500000000000000" pitchFamily="2" charset="0"/>
                <a:cs typeface="Poppins" panose="00000500000000000000" pitchFamily="2" charset="0"/>
              </a:endParaRPr>
            </a:p>
          </p:txBody>
        </p:sp>
      </p:grpSp>
      <p:grpSp>
        <p:nvGrpSpPr>
          <p:cNvPr id="26" name="Group 25">
            <a:extLst>
              <a:ext uri="{FF2B5EF4-FFF2-40B4-BE49-F238E27FC236}">
                <a16:creationId xmlns:a16="http://schemas.microsoft.com/office/drawing/2014/main" id="{E4705344-CB35-D790-E322-CD3FBA15874B}"/>
              </a:ext>
            </a:extLst>
          </p:cNvPr>
          <p:cNvGrpSpPr/>
          <p:nvPr/>
        </p:nvGrpSpPr>
        <p:grpSpPr>
          <a:xfrm>
            <a:off x="3722897" y="3132580"/>
            <a:ext cx="1777407" cy="818507"/>
            <a:chOff x="3258656" y="3068052"/>
            <a:chExt cx="2837344" cy="818507"/>
          </a:xfrm>
          <a:solidFill>
            <a:srgbClr val="F7EEA0"/>
          </a:solidFill>
        </p:grpSpPr>
        <p:sp>
          <p:nvSpPr>
            <p:cNvPr id="27" name="Rectangle: Rounded Corners 26">
              <a:extLst>
                <a:ext uri="{FF2B5EF4-FFF2-40B4-BE49-F238E27FC236}">
                  <a16:creationId xmlns:a16="http://schemas.microsoft.com/office/drawing/2014/main" id="{B605B9E1-E0FB-0F41-86BC-6CCCCC27FB2D}"/>
                </a:ext>
              </a:extLst>
            </p:cNvPr>
            <p:cNvSpPr/>
            <p:nvPr/>
          </p:nvSpPr>
          <p:spPr>
            <a:xfrm>
              <a:off x="3258656" y="3068052"/>
              <a:ext cx="2837344" cy="818507"/>
            </a:xfrm>
            <a:prstGeom prst="roundRect">
              <a:avLst/>
            </a:prstGeom>
            <a:grpFill/>
            <a:ln>
              <a:solidFill>
                <a:srgbClr val="F7EEA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28" name="Rectangle: Rounded Corners 4">
              <a:extLst>
                <a:ext uri="{FF2B5EF4-FFF2-40B4-BE49-F238E27FC236}">
                  <a16:creationId xmlns:a16="http://schemas.microsoft.com/office/drawing/2014/main" id="{DACC674A-E250-87EB-594E-92CE368773E0}"/>
                </a:ext>
              </a:extLst>
            </p:cNvPr>
            <p:cNvSpPr txBox="1"/>
            <p:nvPr/>
          </p:nvSpPr>
          <p:spPr>
            <a:xfrm>
              <a:off x="3404727" y="3120546"/>
              <a:ext cx="2619990" cy="687345"/>
            </a:xfrm>
            <a:prstGeom prst="rect">
              <a:avLst/>
            </a:prstGeom>
            <a:grpFill/>
            <a:ln>
              <a:solidFill>
                <a:srgbClr val="F7EEA0"/>
              </a:solidFill>
            </a:ln>
          </p:spPr>
          <p:style>
            <a:lnRef idx="0">
              <a:scrgbClr r="0" g="0" b="0"/>
            </a:lnRef>
            <a:fillRef idx="0">
              <a:scrgbClr r="0" g="0" b="0"/>
            </a:fillRef>
            <a:effectRef idx="0">
              <a:scrgbClr r="0" g="0" b="0"/>
            </a:effectRef>
            <a:fontRef idx="minor">
              <a:schemeClr val="lt1"/>
            </a:fontRef>
          </p:style>
          <p:txBody>
            <a:bodyPr spcFirstLastPara="0" vert="horz" wrap="square" lIns="214490" tIns="0" rIns="214490" bIns="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1200" b="0" kern="1200" dirty="0">
                  <a:solidFill>
                    <a:schemeClr val="tx1"/>
                  </a:solidFill>
                  <a:effectLst/>
                  <a:latin typeface="Poppins" panose="00000500000000000000" pitchFamily="2" charset="0"/>
                  <a:ea typeface="+mn-ea"/>
                  <a:cs typeface="Poppins" panose="00000500000000000000" pitchFamily="2" charset="0"/>
                </a:rPr>
                <a:t>Radicalisation </a:t>
              </a:r>
              <a:endParaRPr lang="en-GB" sz="1200" b="0" kern="1200" dirty="0">
                <a:solidFill>
                  <a:srgbClr val="823D94"/>
                </a:solidFill>
                <a:latin typeface="Poppins" panose="00000500000000000000" pitchFamily="2" charset="0"/>
                <a:cs typeface="Poppins" panose="00000500000000000000" pitchFamily="2" charset="0"/>
              </a:endParaRPr>
            </a:p>
          </p:txBody>
        </p:sp>
      </p:grpSp>
      <p:grpSp>
        <p:nvGrpSpPr>
          <p:cNvPr id="38" name="Group 37">
            <a:extLst>
              <a:ext uri="{FF2B5EF4-FFF2-40B4-BE49-F238E27FC236}">
                <a16:creationId xmlns:a16="http://schemas.microsoft.com/office/drawing/2014/main" id="{2AB34681-8E5C-819C-0150-6398D0BCD8F4}"/>
              </a:ext>
            </a:extLst>
          </p:cNvPr>
          <p:cNvGrpSpPr/>
          <p:nvPr/>
        </p:nvGrpSpPr>
        <p:grpSpPr>
          <a:xfrm>
            <a:off x="3722897" y="2141601"/>
            <a:ext cx="1777407" cy="818507"/>
            <a:chOff x="3258656" y="3068052"/>
            <a:chExt cx="2837344" cy="818507"/>
          </a:xfrm>
        </p:grpSpPr>
        <p:sp>
          <p:nvSpPr>
            <p:cNvPr id="39" name="Rectangle: Rounded Corners 38">
              <a:extLst>
                <a:ext uri="{FF2B5EF4-FFF2-40B4-BE49-F238E27FC236}">
                  <a16:creationId xmlns:a16="http://schemas.microsoft.com/office/drawing/2014/main" id="{5BF9B438-CDC4-822E-0A8E-188912B57788}"/>
                </a:ext>
              </a:extLst>
            </p:cNvPr>
            <p:cNvSpPr/>
            <p:nvPr/>
          </p:nvSpPr>
          <p:spPr>
            <a:xfrm>
              <a:off x="3258656" y="3068052"/>
              <a:ext cx="2837344" cy="818507"/>
            </a:xfrm>
            <a:prstGeom prst="roundRect">
              <a:avLst/>
            </a:prstGeom>
            <a:solidFill>
              <a:srgbClr val="BADFC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40" name="Rectangle: Rounded Corners 4">
              <a:extLst>
                <a:ext uri="{FF2B5EF4-FFF2-40B4-BE49-F238E27FC236}">
                  <a16:creationId xmlns:a16="http://schemas.microsoft.com/office/drawing/2014/main" id="{FC9BFECB-6AB8-14D0-ADA9-0AA834342BB5}"/>
                </a:ext>
              </a:extLst>
            </p:cNvPr>
            <p:cNvSpPr txBox="1"/>
            <p:nvPr/>
          </p:nvSpPr>
          <p:spPr>
            <a:xfrm>
              <a:off x="3360055" y="3147965"/>
              <a:ext cx="2591626" cy="6607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4490" tIns="0" rIns="214490" bIns="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1400" dirty="0">
                  <a:solidFill>
                    <a:schemeClr val="tx1"/>
                  </a:solidFill>
                  <a:latin typeface="Poppins" panose="00000500000000000000" pitchFamily="2" charset="0"/>
                  <a:cs typeface="Poppins" panose="00000500000000000000" pitchFamily="2" charset="0"/>
                </a:rPr>
                <a:t>Image based sexual abuse </a:t>
              </a:r>
              <a:endParaRPr lang="en-GB" sz="1400" b="0" kern="1200" dirty="0">
                <a:solidFill>
                  <a:srgbClr val="823D94"/>
                </a:solidFill>
                <a:latin typeface="Poppins" panose="00000500000000000000" pitchFamily="2" charset="0"/>
                <a:cs typeface="Poppins" panose="00000500000000000000" pitchFamily="2" charset="0"/>
              </a:endParaRPr>
            </a:p>
          </p:txBody>
        </p:sp>
      </p:grpSp>
      <p:grpSp>
        <p:nvGrpSpPr>
          <p:cNvPr id="59" name="Group 58">
            <a:extLst>
              <a:ext uri="{FF2B5EF4-FFF2-40B4-BE49-F238E27FC236}">
                <a16:creationId xmlns:a16="http://schemas.microsoft.com/office/drawing/2014/main" id="{D8755259-C132-9391-4067-11646ED76202}"/>
              </a:ext>
            </a:extLst>
          </p:cNvPr>
          <p:cNvGrpSpPr/>
          <p:nvPr/>
        </p:nvGrpSpPr>
        <p:grpSpPr>
          <a:xfrm>
            <a:off x="3722897" y="5114540"/>
            <a:ext cx="1777407" cy="818507"/>
            <a:chOff x="3258656" y="3068052"/>
            <a:chExt cx="2837344" cy="818507"/>
          </a:xfrm>
        </p:grpSpPr>
        <p:sp>
          <p:nvSpPr>
            <p:cNvPr id="60" name="Rectangle: Rounded Corners 59">
              <a:extLst>
                <a:ext uri="{FF2B5EF4-FFF2-40B4-BE49-F238E27FC236}">
                  <a16:creationId xmlns:a16="http://schemas.microsoft.com/office/drawing/2014/main" id="{BCE92645-C1BF-0768-FC9E-71044A1130A6}"/>
                </a:ext>
              </a:extLst>
            </p:cNvPr>
            <p:cNvSpPr/>
            <p:nvPr/>
          </p:nvSpPr>
          <p:spPr>
            <a:xfrm>
              <a:off x="3258656" y="3068052"/>
              <a:ext cx="2837344" cy="818507"/>
            </a:xfrm>
            <a:prstGeom prst="roundRect">
              <a:avLst/>
            </a:prstGeom>
            <a:solidFill>
              <a:srgbClr val="BADFC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61" name="Rectangle: Rounded Corners 4">
              <a:extLst>
                <a:ext uri="{FF2B5EF4-FFF2-40B4-BE49-F238E27FC236}">
                  <a16:creationId xmlns:a16="http://schemas.microsoft.com/office/drawing/2014/main" id="{D5B007A3-A8B3-A5A0-0256-4C053ED79BAE}"/>
                </a:ext>
              </a:extLst>
            </p:cNvPr>
            <p:cNvSpPr txBox="1"/>
            <p:nvPr/>
          </p:nvSpPr>
          <p:spPr>
            <a:xfrm>
              <a:off x="3360057" y="3147965"/>
              <a:ext cx="2513015" cy="606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4490" tIns="0" rIns="214490" bIns="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1400" b="0" kern="1200" dirty="0">
                  <a:solidFill>
                    <a:schemeClr val="tx1"/>
                  </a:solidFill>
                  <a:effectLst/>
                  <a:latin typeface="Poppins" panose="00000500000000000000" pitchFamily="2" charset="0"/>
                  <a:ea typeface="+mn-ea"/>
                  <a:cs typeface="Poppins" panose="00000500000000000000" pitchFamily="2" charset="0"/>
                </a:rPr>
                <a:t>Catfishing  </a:t>
              </a:r>
              <a:endParaRPr lang="en-GB" sz="1400" b="0" kern="1200" dirty="0">
                <a:solidFill>
                  <a:srgbClr val="823D94"/>
                </a:solidFill>
                <a:latin typeface="Poppins" panose="00000500000000000000" pitchFamily="2" charset="0"/>
                <a:cs typeface="Poppins" panose="00000500000000000000" pitchFamily="2" charset="0"/>
              </a:endParaRPr>
            </a:p>
          </p:txBody>
        </p:sp>
      </p:grpSp>
      <p:grpSp>
        <p:nvGrpSpPr>
          <p:cNvPr id="71" name="Group 70">
            <a:extLst>
              <a:ext uri="{FF2B5EF4-FFF2-40B4-BE49-F238E27FC236}">
                <a16:creationId xmlns:a16="http://schemas.microsoft.com/office/drawing/2014/main" id="{6DBA31C2-0BBE-CF8B-1075-530D7106053A}"/>
              </a:ext>
            </a:extLst>
          </p:cNvPr>
          <p:cNvGrpSpPr/>
          <p:nvPr/>
        </p:nvGrpSpPr>
        <p:grpSpPr>
          <a:xfrm>
            <a:off x="3722897" y="4123559"/>
            <a:ext cx="1777407" cy="818507"/>
            <a:chOff x="3258656" y="3068052"/>
            <a:chExt cx="2837344" cy="818507"/>
          </a:xfrm>
        </p:grpSpPr>
        <p:sp>
          <p:nvSpPr>
            <p:cNvPr id="72" name="Rectangle: Rounded Corners 71">
              <a:extLst>
                <a:ext uri="{FF2B5EF4-FFF2-40B4-BE49-F238E27FC236}">
                  <a16:creationId xmlns:a16="http://schemas.microsoft.com/office/drawing/2014/main" id="{F7949438-4E58-1EBC-A7C1-21ECA0AF9A70}"/>
                </a:ext>
              </a:extLst>
            </p:cNvPr>
            <p:cNvSpPr/>
            <p:nvPr/>
          </p:nvSpPr>
          <p:spPr>
            <a:xfrm>
              <a:off x="3258656" y="3068052"/>
              <a:ext cx="2837344" cy="818507"/>
            </a:xfrm>
            <a:prstGeom prst="roundRect">
              <a:avLst/>
            </a:prstGeom>
            <a:solidFill>
              <a:srgbClr val="BADFC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73" name="Rectangle: Rounded Corners 4">
              <a:extLst>
                <a:ext uri="{FF2B5EF4-FFF2-40B4-BE49-F238E27FC236}">
                  <a16:creationId xmlns:a16="http://schemas.microsoft.com/office/drawing/2014/main" id="{B11C1EB4-3AAD-1663-88CF-DD823BD4B526}"/>
                </a:ext>
              </a:extLst>
            </p:cNvPr>
            <p:cNvSpPr txBox="1"/>
            <p:nvPr/>
          </p:nvSpPr>
          <p:spPr>
            <a:xfrm>
              <a:off x="3360057" y="3147965"/>
              <a:ext cx="2693027" cy="6722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4490" tIns="0" rIns="214490" bIns="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1400" b="0" kern="1200" dirty="0">
                  <a:solidFill>
                    <a:schemeClr val="tx1"/>
                  </a:solidFill>
                  <a:effectLst/>
                  <a:latin typeface="Poppins" panose="00000500000000000000" pitchFamily="2" charset="0"/>
                  <a:ea typeface="+mn-ea"/>
                  <a:cs typeface="Poppins" panose="00000500000000000000" pitchFamily="2" charset="0"/>
                </a:rPr>
                <a:t>Violent and hateful content </a:t>
              </a:r>
              <a:endParaRPr lang="en-GB" sz="1400" b="0" kern="1200" dirty="0">
                <a:solidFill>
                  <a:srgbClr val="823D94"/>
                </a:solidFill>
                <a:latin typeface="Poppins" panose="00000500000000000000" pitchFamily="2" charset="0"/>
                <a:cs typeface="Poppins" panose="00000500000000000000" pitchFamily="2" charset="0"/>
              </a:endParaRPr>
            </a:p>
          </p:txBody>
        </p:sp>
      </p:grpSp>
      <p:grpSp>
        <p:nvGrpSpPr>
          <p:cNvPr id="77" name="Group 76">
            <a:extLst>
              <a:ext uri="{FF2B5EF4-FFF2-40B4-BE49-F238E27FC236}">
                <a16:creationId xmlns:a16="http://schemas.microsoft.com/office/drawing/2014/main" id="{4A52D663-706A-A60A-34B1-80C2B14D6D64}"/>
              </a:ext>
            </a:extLst>
          </p:cNvPr>
          <p:cNvGrpSpPr/>
          <p:nvPr/>
        </p:nvGrpSpPr>
        <p:grpSpPr>
          <a:xfrm>
            <a:off x="3722897" y="1150622"/>
            <a:ext cx="1777407" cy="818507"/>
            <a:chOff x="3258656" y="3068052"/>
            <a:chExt cx="2837344" cy="818507"/>
          </a:xfrm>
          <a:solidFill>
            <a:srgbClr val="E6D8EA"/>
          </a:solidFill>
        </p:grpSpPr>
        <p:sp>
          <p:nvSpPr>
            <p:cNvPr id="78" name="Rectangle: Rounded Corners 77">
              <a:extLst>
                <a:ext uri="{FF2B5EF4-FFF2-40B4-BE49-F238E27FC236}">
                  <a16:creationId xmlns:a16="http://schemas.microsoft.com/office/drawing/2014/main" id="{62B726CA-5786-2219-9C25-0855F44C70D0}"/>
                </a:ext>
              </a:extLst>
            </p:cNvPr>
            <p:cNvSpPr/>
            <p:nvPr/>
          </p:nvSpPr>
          <p:spPr>
            <a:xfrm>
              <a:off x="3258656" y="3068052"/>
              <a:ext cx="2837344" cy="818507"/>
            </a:xfrm>
            <a:prstGeom prst="roundRect">
              <a:avLst/>
            </a:prstGeom>
            <a:grpFill/>
            <a:ln>
              <a:solidFill>
                <a:srgbClr val="E6D8EA"/>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79" name="Rectangle: Rounded Corners 4">
              <a:extLst>
                <a:ext uri="{FF2B5EF4-FFF2-40B4-BE49-F238E27FC236}">
                  <a16:creationId xmlns:a16="http://schemas.microsoft.com/office/drawing/2014/main" id="{3FD93921-C84B-FA5C-39F1-065F634B762F}"/>
                </a:ext>
              </a:extLst>
            </p:cNvPr>
            <p:cNvSpPr txBox="1"/>
            <p:nvPr/>
          </p:nvSpPr>
          <p:spPr>
            <a:xfrm>
              <a:off x="3360055" y="3147964"/>
              <a:ext cx="2591626" cy="672293"/>
            </a:xfrm>
            <a:prstGeom prst="rect">
              <a:avLst/>
            </a:prstGeom>
            <a:grpFill/>
            <a:ln>
              <a:solidFill>
                <a:srgbClr val="E6D8EA"/>
              </a:solidFill>
            </a:ln>
          </p:spPr>
          <p:style>
            <a:lnRef idx="0">
              <a:scrgbClr r="0" g="0" b="0"/>
            </a:lnRef>
            <a:fillRef idx="0">
              <a:scrgbClr r="0" g="0" b="0"/>
            </a:fillRef>
            <a:effectRef idx="0">
              <a:scrgbClr r="0" g="0" b="0"/>
            </a:effectRef>
            <a:fontRef idx="minor">
              <a:schemeClr val="lt1"/>
            </a:fontRef>
          </p:style>
          <p:txBody>
            <a:bodyPr spcFirstLastPara="0" vert="horz" wrap="square" lIns="214490" tIns="0" rIns="214490" bIns="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1400" b="0" kern="1200" dirty="0">
                  <a:solidFill>
                    <a:schemeClr val="tx1"/>
                  </a:solidFill>
                  <a:effectLst/>
                  <a:latin typeface="Poppins" panose="00000500000000000000" pitchFamily="2" charset="0"/>
                  <a:ea typeface="+mn-ea"/>
                  <a:cs typeface="Poppins" panose="00000500000000000000" pitchFamily="2" charset="0"/>
                </a:rPr>
                <a:t>Scams and phishing </a:t>
              </a:r>
              <a:endParaRPr lang="en-GB" sz="1400" b="0" kern="1200" dirty="0">
                <a:solidFill>
                  <a:srgbClr val="823D94"/>
                </a:solidFill>
                <a:latin typeface="Poppins" panose="00000500000000000000" pitchFamily="2" charset="0"/>
                <a:cs typeface="Poppins" panose="00000500000000000000" pitchFamily="2" charset="0"/>
              </a:endParaRPr>
            </a:p>
          </p:txBody>
        </p:sp>
      </p:grpSp>
      <p:grpSp>
        <p:nvGrpSpPr>
          <p:cNvPr id="29" name="Group 28">
            <a:extLst>
              <a:ext uri="{FF2B5EF4-FFF2-40B4-BE49-F238E27FC236}">
                <a16:creationId xmlns:a16="http://schemas.microsoft.com/office/drawing/2014/main" id="{DF40E24B-DCC3-E7B7-5E82-58C3C995426E}"/>
              </a:ext>
            </a:extLst>
          </p:cNvPr>
          <p:cNvGrpSpPr/>
          <p:nvPr/>
        </p:nvGrpSpPr>
        <p:grpSpPr>
          <a:xfrm>
            <a:off x="5833647" y="2141601"/>
            <a:ext cx="1777407" cy="818507"/>
            <a:chOff x="3258656" y="3068052"/>
            <a:chExt cx="2837344" cy="818507"/>
          </a:xfrm>
          <a:solidFill>
            <a:srgbClr val="E6D8EA"/>
          </a:solidFill>
        </p:grpSpPr>
        <p:sp>
          <p:nvSpPr>
            <p:cNvPr id="30" name="Rectangle: Rounded Corners 29">
              <a:extLst>
                <a:ext uri="{FF2B5EF4-FFF2-40B4-BE49-F238E27FC236}">
                  <a16:creationId xmlns:a16="http://schemas.microsoft.com/office/drawing/2014/main" id="{36BDD39D-C150-F08A-7F63-C639741132BB}"/>
                </a:ext>
              </a:extLst>
            </p:cNvPr>
            <p:cNvSpPr/>
            <p:nvPr/>
          </p:nvSpPr>
          <p:spPr>
            <a:xfrm>
              <a:off x="3258656" y="3068052"/>
              <a:ext cx="2837344" cy="818507"/>
            </a:xfrm>
            <a:prstGeom prst="roundRect">
              <a:avLst/>
            </a:prstGeom>
            <a:grpFill/>
            <a:ln>
              <a:solidFill>
                <a:srgbClr val="E6D8EA"/>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31" name="Rectangle: Rounded Corners 4">
              <a:extLst>
                <a:ext uri="{FF2B5EF4-FFF2-40B4-BE49-F238E27FC236}">
                  <a16:creationId xmlns:a16="http://schemas.microsoft.com/office/drawing/2014/main" id="{E1238195-1654-93A4-3AAC-3DF048530CFD}"/>
                </a:ext>
              </a:extLst>
            </p:cNvPr>
            <p:cNvSpPr txBox="1"/>
            <p:nvPr/>
          </p:nvSpPr>
          <p:spPr>
            <a:xfrm>
              <a:off x="3409649" y="3147964"/>
              <a:ext cx="2498159" cy="638100"/>
            </a:xfrm>
            <a:prstGeom prst="rect">
              <a:avLst/>
            </a:prstGeom>
            <a:grpFill/>
            <a:ln>
              <a:solidFill>
                <a:srgbClr val="E6D8EA"/>
              </a:solidFill>
            </a:ln>
          </p:spPr>
          <p:style>
            <a:lnRef idx="0">
              <a:scrgbClr r="0" g="0" b="0"/>
            </a:lnRef>
            <a:fillRef idx="0">
              <a:scrgbClr r="0" g="0" b="0"/>
            </a:fillRef>
            <a:effectRef idx="0">
              <a:scrgbClr r="0" g="0" b="0"/>
            </a:effectRef>
            <a:fontRef idx="minor">
              <a:schemeClr val="lt1"/>
            </a:fontRef>
          </p:style>
          <p:txBody>
            <a:bodyPr spcFirstLastPara="0" vert="horz" wrap="square" lIns="214490" tIns="0" rIns="214490" bIns="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1200" b="0" kern="1200" dirty="0">
                  <a:solidFill>
                    <a:schemeClr val="tx1"/>
                  </a:solidFill>
                  <a:effectLst/>
                  <a:latin typeface="Poppins" panose="00000500000000000000" pitchFamily="2" charset="0"/>
                  <a:ea typeface="+mn-ea"/>
                  <a:cs typeface="Poppins" panose="00000500000000000000" pitchFamily="2" charset="0"/>
                </a:rPr>
                <a:t>Disinformation </a:t>
              </a:r>
              <a:endParaRPr lang="en-GB" sz="1200" b="0" kern="1200" dirty="0">
                <a:solidFill>
                  <a:srgbClr val="823D94"/>
                </a:solidFill>
                <a:latin typeface="Poppins" panose="00000500000000000000" pitchFamily="2" charset="0"/>
                <a:cs typeface="Poppins" panose="00000500000000000000" pitchFamily="2" charset="0"/>
              </a:endParaRPr>
            </a:p>
          </p:txBody>
        </p:sp>
      </p:grpSp>
      <p:grpSp>
        <p:nvGrpSpPr>
          <p:cNvPr id="44" name="Group 43">
            <a:extLst>
              <a:ext uri="{FF2B5EF4-FFF2-40B4-BE49-F238E27FC236}">
                <a16:creationId xmlns:a16="http://schemas.microsoft.com/office/drawing/2014/main" id="{883DFC4F-CB00-E15E-3A3E-0C91B66DD164}"/>
              </a:ext>
            </a:extLst>
          </p:cNvPr>
          <p:cNvGrpSpPr/>
          <p:nvPr/>
        </p:nvGrpSpPr>
        <p:grpSpPr>
          <a:xfrm>
            <a:off x="5833647" y="4123559"/>
            <a:ext cx="1777407" cy="818507"/>
            <a:chOff x="3258656" y="3068052"/>
            <a:chExt cx="2837344" cy="818507"/>
          </a:xfrm>
          <a:solidFill>
            <a:srgbClr val="E6D8EA"/>
          </a:solidFill>
        </p:grpSpPr>
        <p:sp>
          <p:nvSpPr>
            <p:cNvPr id="45" name="Rectangle: Rounded Corners 44">
              <a:extLst>
                <a:ext uri="{FF2B5EF4-FFF2-40B4-BE49-F238E27FC236}">
                  <a16:creationId xmlns:a16="http://schemas.microsoft.com/office/drawing/2014/main" id="{95C68107-E460-A0F0-F774-9EF5E599F40E}"/>
                </a:ext>
              </a:extLst>
            </p:cNvPr>
            <p:cNvSpPr/>
            <p:nvPr/>
          </p:nvSpPr>
          <p:spPr>
            <a:xfrm>
              <a:off x="3258656" y="3068052"/>
              <a:ext cx="2837344" cy="818507"/>
            </a:xfrm>
            <a:prstGeom prst="roundRect">
              <a:avLst/>
            </a:prstGeom>
            <a:grpFill/>
            <a:ln>
              <a:solidFill>
                <a:srgbClr val="E6D8EA"/>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46" name="Rectangle: Rounded Corners 4">
              <a:extLst>
                <a:ext uri="{FF2B5EF4-FFF2-40B4-BE49-F238E27FC236}">
                  <a16:creationId xmlns:a16="http://schemas.microsoft.com/office/drawing/2014/main" id="{6E7477BA-B6CD-DDCC-09ED-45760D31CAB8}"/>
                </a:ext>
              </a:extLst>
            </p:cNvPr>
            <p:cNvSpPr txBox="1"/>
            <p:nvPr/>
          </p:nvSpPr>
          <p:spPr>
            <a:xfrm>
              <a:off x="3360055" y="3188034"/>
              <a:ext cx="2624158" cy="604489"/>
            </a:xfrm>
            <a:prstGeom prst="rect">
              <a:avLst/>
            </a:prstGeom>
            <a:grpFill/>
            <a:ln>
              <a:solidFill>
                <a:srgbClr val="E6D8EA"/>
              </a:solidFill>
            </a:ln>
          </p:spPr>
          <p:style>
            <a:lnRef idx="0">
              <a:scrgbClr r="0" g="0" b="0"/>
            </a:lnRef>
            <a:fillRef idx="0">
              <a:scrgbClr r="0" g="0" b="0"/>
            </a:fillRef>
            <a:effectRef idx="0">
              <a:scrgbClr r="0" g="0" b="0"/>
            </a:effectRef>
            <a:fontRef idx="minor">
              <a:schemeClr val="lt1"/>
            </a:fontRef>
          </p:style>
          <p:txBody>
            <a:bodyPr spcFirstLastPara="0" vert="horz" wrap="square" lIns="214490" tIns="0" rIns="214490" bIns="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1400" b="0" kern="1200" dirty="0">
                  <a:solidFill>
                    <a:schemeClr val="tx1"/>
                  </a:solidFill>
                  <a:effectLst/>
                  <a:latin typeface="Poppins" panose="00000500000000000000" pitchFamily="2" charset="0"/>
                  <a:ea typeface="+mn-ea"/>
                  <a:cs typeface="Poppins" panose="00000500000000000000" pitchFamily="2" charset="0"/>
                </a:rPr>
                <a:t>Denigration </a:t>
              </a:r>
              <a:endParaRPr lang="en-GB" sz="1400" b="0" kern="1200" dirty="0">
                <a:solidFill>
                  <a:srgbClr val="823D94"/>
                </a:solidFill>
                <a:latin typeface="Poppins" panose="00000500000000000000" pitchFamily="2" charset="0"/>
                <a:cs typeface="Poppins" panose="00000500000000000000" pitchFamily="2" charset="0"/>
              </a:endParaRPr>
            </a:p>
          </p:txBody>
        </p:sp>
      </p:grpSp>
      <p:grpSp>
        <p:nvGrpSpPr>
          <p:cNvPr id="53" name="Group 52">
            <a:extLst>
              <a:ext uri="{FF2B5EF4-FFF2-40B4-BE49-F238E27FC236}">
                <a16:creationId xmlns:a16="http://schemas.microsoft.com/office/drawing/2014/main" id="{3B18DC18-583E-3A6E-4834-D9D92A78D6F2}"/>
              </a:ext>
            </a:extLst>
          </p:cNvPr>
          <p:cNvGrpSpPr/>
          <p:nvPr/>
        </p:nvGrpSpPr>
        <p:grpSpPr>
          <a:xfrm>
            <a:off x="5833647" y="3132580"/>
            <a:ext cx="1777407" cy="818507"/>
            <a:chOff x="3258656" y="3068052"/>
            <a:chExt cx="2837344" cy="818507"/>
          </a:xfrm>
        </p:grpSpPr>
        <p:sp>
          <p:nvSpPr>
            <p:cNvPr id="54" name="Rectangle: Rounded Corners 53">
              <a:extLst>
                <a:ext uri="{FF2B5EF4-FFF2-40B4-BE49-F238E27FC236}">
                  <a16:creationId xmlns:a16="http://schemas.microsoft.com/office/drawing/2014/main" id="{5ABA6510-0C80-26FF-FC18-B01F312F954A}"/>
                </a:ext>
              </a:extLst>
            </p:cNvPr>
            <p:cNvSpPr/>
            <p:nvPr/>
          </p:nvSpPr>
          <p:spPr>
            <a:xfrm>
              <a:off x="3258656" y="3068052"/>
              <a:ext cx="2837344" cy="818507"/>
            </a:xfrm>
            <a:prstGeom prst="roundRect">
              <a:avLst/>
            </a:prstGeom>
            <a:solidFill>
              <a:srgbClr val="BADFC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55" name="Rectangle: Rounded Corners 4">
              <a:extLst>
                <a:ext uri="{FF2B5EF4-FFF2-40B4-BE49-F238E27FC236}">
                  <a16:creationId xmlns:a16="http://schemas.microsoft.com/office/drawing/2014/main" id="{DAA40D65-2C89-D566-4062-EE442E82239F}"/>
                </a:ext>
              </a:extLst>
            </p:cNvPr>
            <p:cNvSpPr txBox="1"/>
            <p:nvPr/>
          </p:nvSpPr>
          <p:spPr>
            <a:xfrm>
              <a:off x="3415983" y="3168547"/>
              <a:ext cx="2536437" cy="6675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4490" tIns="0" rIns="214490" bIns="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1400" b="0" kern="1200" dirty="0">
                  <a:solidFill>
                    <a:schemeClr val="tx1"/>
                  </a:solidFill>
                  <a:effectLst/>
                  <a:latin typeface="Poppins" panose="00000500000000000000" pitchFamily="2" charset="0"/>
                  <a:ea typeface="+mn-ea"/>
                  <a:cs typeface="Poppins" panose="00000500000000000000" pitchFamily="2" charset="0"/>
                </a:rPr>
                <a:t>Cyber-stalking </a:t>
              </a:r>
              <a:endParaRPr lang="en-GB" sz="1400" b="0" kern="1200" dirty="0">
                <a:solidFill>
                  <a:srgbClr val="823D94"/>
                </a:solidFill>
                <a:latin typeface="Poppins" panose="00000500000000000000" pitchFamily="2" charset="0"/>
                <a:cs typeface="Poppins" panose="00000500000000000000" pitchFamily="2" charset="0"/>
              </a:endParaRPr>
            </a:p>
          </p:txBody>
        </p:sp>
      </p:grpSp>
      <p:grpSp>
        <p:nvGrpSpPr>
          <p:cNvPr id="56" name="Group 55">
            <a:extLst>
              <a:ext uri="{FF2B5EF4-FFF2-40B4-BE49-F238E27FC236}">
                <a16:creationId xmlns:a16="http://schemas.microsoft.com/office/drawing/2014/main" id="{300D4288-9A08-EF05-312A-FA58F36F93CF}"/>
              </a:ext>
            </a:extLst>
          </p:cNvPr>
          <p:cNvGrpSpPr/>
          <p:nvPr/>
        </p:nvGrpSpPr>
        <p:grpSpPr>
          <a:xfrm>
            <a:off x="5833647" y="159643"/>
            <a:ext cx="1777407" cy="818507"/>
            <a:chOff x="3258656" y="3068052"/>
            <a:chExt cx="2837344" cy="818507"/>
          </a:xfrm>
          <a:solidFill>
            <a:srgbClr val="E6D8EA"/>
          </a:solidFill>
        </p:grpSpPr>
        <p:sp>
          <p:nvSpPr>
            <p:cNvPr id="57" name="Rectangle: Rounded Corners 56">
              <a:extLst>
                <a:ext uri="{FF2B5EF4-FFF2-40B4-BE49-F238E27FC236}">
                  <a16:creationId xmlns:a16="http://schemas.microsoft.com/office/drawing/2014/main" id="{B6690639-E2DF-C672-E15A-29F2FD6BABAE}"/>
                </a:ext>
              </a:extLst>
            </p:cNvPr>
            <p:cNvSpPr/>
            <p:nvPr/>
          </p:nvSpPr>
          <p:spPr>
            <a:xfrm>
              <a:off x="3258656" y="3068052"/>
              <a:ext cx="2837344" cy="818507"/>
            </a:xfrm>
            <a:prstGeom prst="roundRect">
              <a:avLst/>
            </a:prstGeom>
            <a:grpFill/>
            <a:ln>
              <a:solidFill>
                <a:srgbClr val="E6D8EA"/>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58" name="Rectangle: Rounded Corners 4">
              <a:extLst>
                <a:ext uri="{FF2B5EF4-FFF2-40B4-BE49-F238E27FC236}">
                  <a16:creationId xmlns:a16="http://schemas.microsoft.com/office/drawing/2014/main" id="{E9A7D896-726E-20FF-FDDE-60D23D135E3C}"/>
                </a:ext>
              </a:extLst>
            </p:cNvPr>
            <p:cNvSpPr txBox="1"/>
            <p:nvPr/>
          </p:nvSpPr>
          <p:spPr>
            <a:xfrm>
              <a:off x="3360055" y="3147964"/>
              <a:ext cx="2619613" cy="603535"/>
            </a:xfrm>
            <a:prstGeom prst="rect">
              <a:avLst/>
            </a:prstGeom>
            <a:grpFill/>
            <a:ln>
              <a:solidFill>
                <a:srgbClr val="E6D8EA"/>
              </a:solidFill>
            </a:ln>
          </p:spPr>
          <p:style>
            <a:lnRef idx="0">
              <a:scrgbClr r="0" g="0" b="0"/>
            </a:lnRef>
            <a:fillRef idx="0">
              <a:scrgbClr r="0" g="0" b="0"/>
            </a:fillRef>
            <a:effectRef idx="0">
              <a:scrgbClr r="0" g="0" b="0"/>
            </a:effectRef>
            <a:fontRef idx="minor">
              <a:schemeClr val="lt1"/>
            </a:fontRef>
          </p:style>
          <p:txBody>
            <a:bodyPr spcFirstLastPara="0" vert="horz" wrap="square" lIns="214490" tIns="0" rIns="214490" bIns="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1200" b="0" kern="1200" dirty="0">
                  <a:solidFill>
                    <a:schemeClr val="tx1"/>
                  </a:solidFill>
                  <a:effectLst/>
                  <a:latin typeface="Poppins" panose="00000500000000000000" pitchFamily="2" charset="0"/>
                  <a:ea typeface="+mn-ea"/>
                  <a:cs typeface="Poppins" panose="00000500000000000000" pitchFamily="2" charset="0"/>
                </a:rPr>
                <a:t>Online grooming/</a:t>
              </a:r>
            </a:p>
            <a:p>
              <a:pPr marL="0" lvl="0" indent="0" algn="ctr" defTabSz="889000">
                <a:lnSpc>
                  <a:spcPct val="90000"/>
                </a:lnSpc>
                <a:spcBef>
                  <a:spcPct val="0"/>
                </a:spcBef>
                <a:spcAft>
                  <a:spcPct val="35000"/>
                </a:spcAft>
                <a:buFont typeface="Arial" panose="020B0604020202020204" pitchFamily="34" charset="0"/>
                <a:buNone/>
              </a:pPr>
              <a:r>
                <a:rPr lang="en-GB" sz="1200" b="0" kern="1200" dirty="0">
                  <a:solidFill>
                    <a:schemeClr val="tx1"/>
                  </a:solidFill>
                  <a:effectLst/>
                  <a:latin typeface="Poppins" panose="00000500000000000000" pitchFamily="2" charset="0"/>
                  <a:ea typeface="+mn-ea"/>
                  <a:cs typeface="Poppins" panose="00000500000000000000" pitchFamily="2" charset="0"/>
                </a:rPr>
                <a:t>exploitation</a:t>
              </a:r>
              <a:endParaRPr lang="en-GB" sz="1200" b="0" kern="1200" dirty="0">
                <a:solidFill>
                  <a:srgbClr val="823D94"/>
                </a:solidFill>
                <a:latin typeface="Poppins" panose="00000500000000000000" pitchFamily="2" charset="0"/>
                <a:cs typeface="Poppins" panose="00000500000000000000" pitchFamily="2" charset="0"/>
              </a:endParaRPr>
            </a:p>
          </p:txBody>
        </p:sp>
      </p:grpSp>
      <p:grpSp>
        <p:nvGrpSpPr>
          <p:cNvPr id="80" name="Group 79">
            <a:extLst>
              <a:ext uri="{FF2B5EF4-FFF2-40B4-BE49-F238E27FC236}">
                <a16:creationId xmlns:a16="http://schemas.microsoft.com/office/drawing/2014/main" id="{15E4F8BC-AB62-4783-782D-036CBD466FB7}"/>
              </a:ext>
            </a:extLst>
          </p:cNvPr>
          <p:cNvGrpSpPr/>
          <p:nvPr/>
        </p:nvGrpSpPr>
        <p:grpSpPr>
          <a:xfrm>
            <a:off x="5833647" y="1150622"/>
            <a:ext cx="1777407" cy="818507"/>
            <a:chOff x="3258656" y="3068052"/>
            <a:chExt cx="2837344" cy="818507"/>
          </a:xfrm>
          <a:solidFill>
            <a:srgbClr val="F7EEA0"/>
          </a:solidFill>
        </p:grpSpPr>
        <p:sp>
          <p:nvSpPr>
            <p:cNvPr id="81" name="Rectangle: Rounded Corners 80">
              <a:extLst>
                <a:ext uri="{FF2B5EF4-FFF2-40B4-BE49-F238E27FC236}">
                  <a16:creationId xmlns:a16="http://schemas.microsoft.com/office/drawing/2014/main" id="{061E130C-6ED2-4890-0AD9-50438A8868C3}"/>
                </a:ext>
              </a:extLst>
            </p:cNvPr>
            <p:cNvSpPr/>
            <p:nvPr/>
          </p:nvSpPr>
          <p:spPr>
            <a:xfrm>
              <a:off x="3258656" y="3068052"/>
              <a:ext cx="2837344" cy="818507"/>
            </a:xfrm>
            <a:prstGeom prst="roundRect">
              <a:avLst/>
            </a:prstGeom>
            <a:grpFill/>
            <a:ln>
              <a:solidFill>
                <a:srgbClr val="F7EEA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82" name="Rectangle: Rounded Corners 4">
              <a:extLst>
                <a:ext uri="{FF2B5EF4-FFF2-40B4-BE49-F238E27FC236}">
                  <a16:creationId xmlns:a16="http://schemas.microsoft.com/office/drawing/2014/main" id="{9D0A2BEB-20C7-050E-7AD2-CD2BE3468A7D}"/>
                </a:ext>
              </a:extLst>
            </p:cNvPr>
            <p:cNvSpPr txBox="1"/>
            <p:nvPr/>
          </p:nvSpPr>
          <p:spPr>
            <a:xfrm>
              <a:off x="3360057" y="3147965"/>
              <a:ext cx="2524511" cy="679910"/>
            </a:xfrm>
            <a:prstGeom prst="rect">
              <a:avLst/>
            </a:prstGeom>
            <a:grpFill/>
            <a:ln>
              <a:solidFill>
                <a:srgbClr val="F7EEA0"/>
              </a:solidFill>
            </a:ln>
          </p:spPr>
          <p:style>
            <a:lnRef idx="0">
              <a:scrgbClr r="0" g="0" b="0"/>
            </a:lnRef>
            <a:fillRef idx="0">
              <a:scrgbClr r="0" g="0" b="0"/>
            </a:fillRef>
            <a:effectRef idx="0">
              <a:scrgbClr r="0" g="0" b="0"/>
            </a:effectRef>
            <a:fontRef idx="minor">
              <a:schemeClr val="lt1"/>
            </a:fontRef>
          </p:style>
          <p:txBody>
            <a:bodyPr spcFirstLastPara="0" vert="horz" wrap="square" lIns="214490" tIns="0" rIns="214490" bIns="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1400" b="0" kern="1200" dirty="0">
                  <a:solidFill>
                    <a:schemeClr val="tx1"/>
                  </a:solidFill>
                  <a:effectLst/>
                  <a:latin typeface="Poppins" panose="00000500000000000000" pitchFamily="2" charset="0"/>
                  <a:ea typeface="+mn-ea"/>
                  <a:cs typeface="Poppins" panose="00000500000000000000" pitchFamily="2" charset="0"/>
                </a:rPr>
                <a:t>Hacking </a:t>
              </a:r>
              <a:endParaRPr lang="en-GB" sz="1400" b="0" kern="1200" dirty="0">
                <a:solidFill>
                  <a:srgbClr val="823D94"/>
                </a:solidFill>
                <a:latin typeface="Poppins" panose="00000500000000000000" pitchFamily="2" charset="0"/>
                <a:cs typeface="Poppins" panose="00000500000000000000" pitchFamily="2" charset="0"/>
              </a:endParaRPr>
            </a:p>
          </p:txBody>
        </p:sp>
      </p:grpSp>
      <p:grpSp>
        <p:nvGrpSpPr>
          <p:cNvPr id="83" name="Group 82">
            <a:extLst>
              <a:ext uri="{FF2B5EF4-FFF2-40B4-BE49-F238E27FC236}">
                <a16:creationId xmlns:a16="http://schemas.microsoft.com/office/drawing/2014/main" id="{21C769A7-FDD7-0B9E-4785-07E1722711A3}"/>
              </a:ext>
            </a:extLst>
          </p:cNvPr>
          <p:cNvGrpSpPr/>
          <p:nvPr/>
        </p:nvGrpSpPr>
        <p:grpSpPr>
          <a:xfrm>
            <a:off x="5833647" y="5114540"/>
            <a:ext cx="1777407" cy="818507"/>
            <a:chOff x="3258656" y="3068052"/>
            <a:chExt cx="2837344" cy="818507"/>
          </a:xfrm>
          <a:solidFill>
            <a:srgbClr val="F7EEA0"/>
          </a:solidFill>
        </p:grpSpPr>
        <p:sp>
          <p:nvSpPr>
            <p:cNvPr id="84" name="Rectangle: Rounded Corners 83">
              <a:extLst>
                <a:ext uri="{FF2B5EF4-FFF2-40B4-BE49-F238E27FC236}">
                  <a16:creationId xmlns:a16="http://schemas.microsoft.com/office/drawing/2014/main" id="{05182528-9861-F2E6-36CF-1142DA94B5AE}"/>
                </a:ext>
              </a:extLst>
            </p:cNvPr>
            <p:cNvSpPr/>
            <p:nvPr/>
          </p:nvSpPr>
          <p:spPr>
            <a:xfrm>
              <a:off x="3258656" y="3068052"/>
              <a:ext cx="2837344" cy="818507"/>
            </a:xfrm>
            <a:prstGeom prst="roundRect">
              <a:avLst/>
            </a:prstGeom>
            <a:grpFill/>
            <a:ln>
              <a:solidFill>
                <a:srgbClr val="F7EEA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85" name="Rectangle: Rounded Corners 4">
              <a:extLst>
                <a:ext uri="{FF2B5EF4-FFF2-40B4-BE49-F238E27FC236}">
                  <a16:creationId xmlns:a16="http://schemas.microsoft.com/office/drawing/2014/main" id="{5A8DD8E0-F804-48F6-2DD4-3EC6C3E3FBE6}"/>
                </a:ext>
              </a:extLst>
            </p:cNvPr>
            <p:cNvSpPr txBox="1"/>
            <p:nvPr/>
          </p:nvSpPr>
          <p:spPr>
            <a:xfrm>
              <a:off x="3360055" y="3147964"/>
              <a:ext cx="2735945" cy="606083"/>
            </a:xfrm>
            <a:prstGeom prst="rect">
              <a:avLst/>
            </a:prstGeom>
            <a:grpFill/>
            <a:ln>
              <a:solidFill>
                <a:srgbClr val="F7EEA0"/>
              </a:solidFill>
            </a:ln>
          </p:spPr>
          <p:style>
            <a:lnRef idx="0">
              <a:scrgbClr r="0" g="0" b="0"/>
            </a:lnRef>
            <a:fillRef idx="0">
              <a:scrgbClr r="0" g="0" b="0"/>
            </a:fillRef>
            <a:effectRef idx="0">
              <a:scrgbClr r="0" g="0" b="0"/>
            </a:effectRef>
            <a:fontRef idx="minor">
              <a:schemeClr val="lt1"/>
            </a:fontRef>
          </p:style>
          <p:txBody>
            <a:bodyPr spcFirstLastPara="0" vert="horz" wrap="square" lIns="214490" tIns="0" rIns="214490" bIns="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1400" b="0" kern="1200" dirty="0">
                  <a:solidFill>
                    <a:schemeClr val="tx1"/>
                  </a:solidFill>
                  <a:effectLst/>
                  <a:latin typeface="Poppins" panose="00000500000000000000" pitchFamily="2" charset="0"/>
                  <a:ea typeface="+mn-ea"/>
                  <a:cs typeface="Poppins" panose="00000500000000000000" pitchFamily="2" charset="0"/>
                </a:rPr>
                <a:t>Gaming Harms</a:t>
              </a:r>
              <a:endParaRPr lang="en-GB" sz="1400" b="0" kern="1200" dirty="0">
                <a:solidFill>
                  <a:srgbClr val="823D94"/>
                </a:solidFill>
                <a:latin typeface="Poppins" panose="00000500000000000000" pitchFamily="2" charset="0"/>
                <a:cs typeface="Poppins" panose="00000500000000000000" pitchFamily="2" charset="0"/>
              </a:endParaRPr>
            </a:p>
          </p:txBody>
        </p:sp>
      </p:grpSp>
      <p:grpSp>
        <p:nvGrpSpPr>
          <p:cNvPr id="20" name="Group 19">
            <a:extLst>
              <a:ext uri="{FF2B5EF4-FFF2-40B4-BE49-F238E27FC236}">
                <a16:creationId xmlns:a16="http://schemas.microsoft.com/office/drawing/2014/main" id="{1DFE6726-BB63-167F-F618-B181147F7820}"/>
              </a:ext>
            </a:extLst>
          </p:cNvPr>
          <p:cNvGrpSpPr/>
          <p:nvPr/>
        </p:nvGrpSpPr>
        <p:grpSpPr>
          <a:xfrm>
            <a:off x="10055146" y="2141601"/>
            <a:ext cx="1777406" cy="818507"/>
            <a:chOff x="3258656" y="3068052"/>
            <a:chExt cx="2837344" cy="818507"/>
          </a:xfrm>
          <a:solidFill>
            <a:srgbClr val="E6D8EA"/>
          </a:solidFill>
        </p:grpSpPr>
        <p:sp>
          <p:nvSpPr>
            <p:cNvPr id="21" name="Rectangle: Rounded Corners 20">
              <a:extLst>
                <a:ext uri="{FF2B5EF4-FFF2-40B4-BE49-F238E27FC236}">
                  <a16:creationId xmlns:a16="http://schemas.microsoft.com/office/drawing/2014/main" id="{02BE3312-803F-4B85-CD04-1ECC535DF961}"/>
                </a:ext>
              </a:extLst>
            </p:cNvPr>
            <p:cNvSpPr/>
            <p:nvPr/>
          </p:nvSpPr>
          <p:spPr>
            <a:xfrm>
              <a:off x="3258656" y="3068052"/>
              <a:ext cx="2837344" cy="818507"/>
            </a:xfrm>
            <a:prstGeom prst="roundRect">
              <a:avLst/>
            </a:prstGeom>
            <a:grpFill/>
            <a:ln>
              <a:solidFill>
                <a:srgbClr val="E6D8EA"/>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22" name="Rectangle: Rounded Corners 4">
              <a:extLst>
                <a:ext uri="{FF2B5EF4-FFF2-40B4-BE49-F238E27FC236}">
                  <a16:creationId xmlns:a16="http://schemas.microsoft.com/office/drawing/2014/main" id="{216291D8-5440-0C09-B080-CFB895A31FE1}"/>
                </a:ext>
              </a:extLst>
            </p:cNvPr>
            <p:cNvSpPr txBox="1"/>
            <p:nvPr/>
          </p:nvSpPr>
          <p:spPr>
            <a:xfrm>
              <a:off x="3440533" y="3120527"/>
              <a:ext cx="2525708" cy="733197"/>
            </a:xfrm>
            <a:prstGeom prst="rect">
              <a:avLst/>
            </a:prstGeom>
            <a:grpFill/>
            <a:ln>
              <a:solidFill>
                <a:srgbClr val="E6D8EA"/>
              </a:solidFill>
            </a:ln>
          </p:spPr>
          <p:style>
            <a:lnRef idx="0">
              <a:scrgbClr r="0" g="0" b="0"/>
            </a:lnRef>
            <a:fillRef idx="0">
              <a:scrgbClr r="0" g="0" b="0"/>
            </a:fillRef>
            <a:effectRef idx="0">
              <a:scrgbClr r="0" g="0" b="0"/>
            </a:effectRef>
            <a:fontRef idx="minor">
              <a:schemeClr val="lt1"/>
            </a:fontRef>
          </p:style>
          <p:txBody>
            <a:bodyPr spcFirstLastPara="0" vert="horz" wrap="square" lIns="214490" tIns="0" rIns="214490" bIns="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1200" b="0" kern="1200" dirty="0">
                  <a:solidFill>
                    <a:schemeClr val="tx1"/>
                  </a:solidFill>
                  <a:effectLst/>
                  <a:latin typeface="Poppins" panose="00000500000000000000" pitchFamily="2" charset="0"/>
                  <a:ea typeface="+mn-ea"/>
                  <a:cs typeface="Poppins" panose="00000500000000000000" pitchFamily="2" charset="0"/>
                </a:rPr>
                <a:t>Exposure to eating disorders </a:t>
              </a:r>
              <a:endParaRPr lang="en-GB" sz="1200" b="0" kern="1200" dirty="0">
                <a:solidFill>
                  <a:srgbClr val="823D94"/>
                </a:solidFill>
                <a:latin typeface="Poppins" panose="00000500000000000000" pitchFamily="2" charset="0"/>
                <a:cs typeface="Poppins" panose="00000500000000000000" pitchFamily="2" charset="0"/>
              </a:endParaRPr>
            </a:p>
          </p:txBody>
        </p:sp>
      </p:grpSp>
      <p:grpSp>
        <p:nvGrpSpPr>
          <p:cNvPr id="32" name="Group 31">
            <a:extLst>
              <a:ext uri="{FF2B5EF4-FFF2-40B4-BE49-F238E27FC236}">
                <a16:creationId xmlns:a16="http://schemas.microsoft.com/office/drawing/2014/main" id="{22A654F6-02D2-2749-4693-EF7462674D46}"/>
              </a:ext>
            </a:extLst>
          </p:cNvPr>
          <p:cNvGrpSpPr/>
          <p:nvPr/>
        </p:nvGrpSpPr>
        <p:grpSpPr>
          <a:xfrm>
            <a:off x="10055146" y="1150622"/>
            <a:ext cx="1777407" cy="818507"/>
            <a:chOff x="3258656" y="3068052"/>
            <a:chExt cx="2837344" cy="818507"/>
          </a:xfrm>
          <a:solidFill>
            <a:srgbClr val="F7EEA0"/>
          </a:solidFill>
        </p:grpSpPr>
        <p:sp>
          <p:nvSpPr>
            <p:cNvPr id="33" name="Rectangle: Rounded Corners 32">
              <a:extLst>
                <a:ext uri="{FF2B5EF4-FFF2-40B4-BE49-F238E27FC236}">
                  <a16:creationId xmlns:a16="http://schemas.microsoft.com/office/drawing/2014/main" id="{568102D9-6B63-5324-345A-A85E285C6629}"/>
                </a:ext>
              </a:extLst>
            </p:cNvPr>
            <p:cNvSpPr/>
            <p:nvPr/>
          </p:nvSpPr>
          <p:spPr>
            <a:xfrm>
              <a:off x="3258656" y="3068052"/>
              <a:ext cx="2837344" cy="818507"/>
            </a:xfrm>
            <a:prstGeom prst="roundRect">
              <a:avLst/>
            </a:prstGeom>
            <a:grpFill/>
            <a:ln>
              <a:solidFill>
                <a:srgbClr val="F7EEA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34" name="Rectangle: Rounded Corners 4">
              <a:extLst>
                <a:ext uri="{FF2B5EF4-FFF2-40B4-BE49-F238E27FC236}">
                  <a16:creationId xmlns:a16="http://schemas.microsoft.com/office/drawing/2014/main" id="{3F5F2721-56C0-C83C-0B31-A29B139FD89D}"/>
                </a:ext>
              </a:extLst>
            </p:cNvPr>
            <p:cNvSpPr txBox="1"/>
            <p:nvPr/>
          </p:nvSpPr>
          <p:spPr>
            <a:xfrm>
              <a:off x="3360057" y="3147964"/>
              <a:ext cx="2685247" cy="661319"/>
            </a:xfrm>
            <a:prstGeom prst="rect">
              <a:avLst/>
            </a:prstGeom>
            <a:grpFill/>
            <a:ln>
              <a:solidFill>
                <a:srgbClr val="F7EEA0"/>
              </a:solidFill>
            </a:ln>
          </p:spPr>
          <p:style>
            <a:lnRef idx="0">
              <a:scrgbClr r="0" g="0" b="0"/>
            </a:lnRef>
            <a:fillRef idx="0">
              <a:scrgbClr r="0" g="0" b="0"/>
            </a:fillRef>
            <a:effectRef idx="0">
              <a:scrgbClr r="0" g="0" b="0"/>
            </a:effectRef>
            <a:fontRef idx="minor">
              <a:schemeClr val="lt1"/>
            </a:fontRef>
          </p:style>
          <p:txBody>
            <a:bodyPr spcFirstLastPara="0" vert="horz" wrap="square" lIns="214490" tIns="0" rIns="214490" bIns="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1400" b="0" kern="1200" dirty="0">
                  <a:solidFill>
                    <a:schemeClr val="tx1"/>
                  </a:solidFill>
                  <a:effectLst/>
                  <a:latin typeface="Poppins" panose="00000500000000000000" pitchFamily="2" charset="0"/>
                  <a:ea typeface="+mn-ea"/>
                  <a:cs typeface="Poppins" panose="00000500000000000000" pitchFamily="2" charset="0"/>
                </a:rPr>
                <a:t>Trolling </a:t>
              </a:r>
              <a:endParaRPr lang="en-GB" sz="1400" b="0" kern="1200" dirty="0">
                <a:solidFill>
                  <a:srgbClr val="823D94"/>
                </a:solidFill>
                <a:latin typeface="Poppins" panose="00000500000000000000" pitchFamily="2" charset="0"/>
                <a:cs typeface="Poppins" panose="00000500000000000000" pitchFamily="2" charset="0"/>
              </a:endParaRPr>
            </a:p>
          </p:txBody>
        </p:sp>
      </p:grpSp>
      <p:grpSp>
        <p:nvGrpSpPr>
          <p:cNvPr id="41" name="Group 40">
            <a:extLst>
              <a:ext uri="{FF2B5EF4-FFF2-40B4-BE49-F238E27FC236}">
                <a16:creationId xmlns:a16="http://schemas.microsoft.com/office/drawing/2014/main" id="{109D8789-471B-FD09-3AF1-56CA5828A218}"/>
              </a:ext>
            </a:extLst>
          </p:cNvPr>
          <p:cNvGrpSpPr/>
          <p:nvPr/>
        </p:nvGrpSpPr>
        <p:grpSpPr>
          <a:xfrm>
            <a:off x="10055146" y="4123559"/>
            <a:ext cx="1777407" cy="818507"/>
            <a:chOff x="3258656" y="3068052"/>
            <a:chExt cx="2837344" cy="818507"/>
          </a:xfrm>
          <a:solidFill>
            <a:srgbClr val="E6D8EA"/>
          </a:solidFill>
        </p:grpSpPr>
        <p:sp>
          <p:nvSpPr>
            <p:cNvPr id="42" name="Rectangle: Rounded Corners 41">
              <a:extLst>
                <a:ext uri="{FF2B5EF4-FFF2-40B4-BE49-F238E27FC236}">
                  <a16:creationId xmlns:a16="http://schemas.microsoft.com/office/drawing/2014/main" id="{BAB38949-7C6E-C313-D143-FD2C55316F87}"/>
                </a:ext>
              </a:extLst>
            </p:cNvPr>
            <p:cNvSpPr/>
            <p:nvPr/>
          </p:nvSpPr>
          <p:spPr>
            <a:xfrm>
              <a:off x="3258656" y="3068052"/>
              <a:ext cx="2837344" cy="818507"/>
            </a:xfrm>
            <a:prstGeom prst="roundRect">
              <a:avLst/>
            </a:prstGeom>
            <a:grpFill/>
            <a:ln>
              <a:solidFill>
                <a:srgbClr val="E6D8EA"/>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43" name="Rectangle: Rounded Corners 4">
              <a:extLst>
                <a:ext uri="{FF2B5EF4-FFF2-40B4-BE49-F238E27FC236}">
                  <a16:creationId xmlns:a16="http://schemas.microsoft.com/office/drawing/2014/main" id="{4952EF87-0945-DF40-BCE7-1AA7E589EAAC}"/>
                </a:ext>
              </a:extLst>
            </p:cNvPr>
            <p:cNvSpPr txBox="1"/>
            <p:nvPr/>
          </p:nvSpPr>
          <p:spPr>
            <a:xfrm>
              <a:off x="3360057" y="3147965"/>
              <a:ext cx="2690170" cy="592218"/>
            </a:xfrm>
            <a:prstGeom prst="rect">
              <a:avLst/>
            </a:prstGeom>
            <a:grpFill/>
            <a:ln>
              <a:solidFill>
                <a:srgbClr val="E6D8EA"/>
              </a:solidFill>
            </a:ln>
          </p:spPr>
          <p:style>
            <a:lnRef idx="0">
              <a:scrgbClr r="0" g="0" b="0"/>
            </a:lnRef>
            <a:fillRef idx="0">
              <a:scrgbClr r="0" g="0" b="0"/>
            </a:fillRef>
            <a:effectRef idx="0">
              <a:scrgbClr r="0" g="0" b="0"/>
            </a:effectRef>
            <a:fontRef idx="minor">
              <a:schemeClr val="lt1"/>
            </a:fontRef>
          </p:style>
          <p:txBody>
            <a:bodyPr spcFirstLastPara="0" vert="horz" wrap="square" lIns="214490" tIns="0" rIns="214490" bIns="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1400" b="0" kern="1200" dirty="0">
                  <a:solidFill>
                    <a:schemeClr val="tx1"/>
                  </a:solidFill>
                  <a:effectLst/>
                  <a:latin typeface="Poppins" panose="00000500000000000000" pitchFamily="2" charset="0"/>
                  <a:ea typeface="+mn-ea"/>
                  <a:cs typeface="Poppins" panose="00000500000000000000" pitchFamily="2" charset="0"/>
                </a:rPr>
                <a:t>Doxxing  </a:t>
              </a:r>
              <a:endParaRPr lang="en-GB" sz="1400" b="0" kern="1200" dirty="0">
                <a:solidFill>
                  <a:srgbClr val="823D94"/>
                </a:solidFill>
                <a:latin typeface="Poppins" panose="00000500000000000000" pitchFamily="2" charset="0"/>
                <a:cs typeface="Poppins" panose="00000500000000000000" pitchFamily="2" charset="0"/>
              </a:endParaRPr>
            </a:p>
          </p:txBody>
        </p:sp>
      </p:grpSp>
      <p:grpSp>
        <p:nvGrpSpPr>
          <p:cNvPr id="47" name="Group 46">
            <a:extLst>
              <a:ext uri="{FF2B5EF4-FFF2-40B4-BE49-F238E27FC236}">
                <a16:creationId xmlns:a16="http://schemas.microsoft.com/office/drawing/2014/main" id="{6FA34109-1963-1889-CE21-7ED7619884F5}"/>
              </a:ext>
            </a:extLst>
          </p:cNvPr>
          <p:cNvGrpSpPr/>
          <p:nvPr/>
        </p:nvGrpSpPr>
        <p:grpSpPr>
          <a:xfrm>
            <a:off x="10055146" y="159643"/>
            <a:ext cx="1777407" cy="818507"/>
            <a:chOff x="3258656" y="3068052"/>
            <a:chExt cx="2837344" cy="818507"/>
          </a:xfrm>
        </p:grpSpPr>
        <p:sp>
          <p:nvSpPr>
            <p:cNvPr id="48" name="Rectangle: Rounded Corners 47">
              <a:extLst>
                <a:ext uri="{FF2B5EF4-FFF2-40B4-BE49-F238E27FC236}">
                  <a16:creationId xmlns:a16="http://schemas.microsoft.com/office/drawing/2014/main" id="{9E1D8A49-BC91-213A-E123-D7F710CB1404}"/>
                </a:ext>
              </a:extLst>
            </p:cNvPr>
            <p:cNvSpPr/>
            <p:nvPr/>
          </p:nvSpPr>
          <p:spPr>
            <a:xfrm>
              <a:off x="3258656" y="3068052"/>
              <a:ext cx="2837344" cy="818507"/>
            </a:xfrm>
            <a:prstGeom prst="roundRect">
              <a:avLst/>
            </a:prstGeom>
            <a:solidFill>
              <a:srgbClr val="BADFC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49" name="Rectangle: Rounded Corners 4">
              <a:extLst>
                <a:ext uri="{FF2B5EF4-FFF2-40B4-BE49-F238E27FC236}">
                  <a16:creationId xmlns:a16="http://schemas.microsoft.com/office/drawing/2014/main" id="{FD451C89-FC96-1556-B8DD-FA70C90CD70C}"/>
                </a:ext>
              </a:extLst>
            </p:cNvPr>
            <p:cNvSpPr txBox="1"/>
            <p:nvPr/>
          </p:nvSpPr>
          <p:spPr>
            <a:xfrm>
              <a:off x="3360055" y="3147965"/>
              <a:ext cx="2598740" cy="6443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4490" tIns="0" rIns="214490" bIns="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1400" b="0" kern="1200" dirty="0">
                  <a:solidFill>
                    <a:schemeClr val="tx1"/>
                  </a:solidFill>
                  <a:effectLst/>
                  <a:latin typeface="Poppins" panose="00000500000000000000" pitchFamily="2" charset="0"/>
                  <a:ea typeface="+mn-ea"/>
                  <a:cs typeface="Poppins" panose="00000500000000000000" pitchFamily="2" charset="0"/>
                </a:rPr>
                <a:t>Fraud  </a:t>
              </a:r>
              <a:endParaRPr lang="en-GB" sz="1400" b="0" kern="1200" dirty="0">
                <a:solidFill>
                  <a:srgbClr val="823D94"/>
                </a:solidFill>
                <a:latin typeface="Poppins" panose="00000500000000000000" pitchFamily="2" charset="0"/>
                <a:cs typeface="Poppins" panose="00000500000000000000" pitchFamily="2" charset="0"/>
              </a:endParaRPr>
            </a:p>
          </p:txBody>
        </p:sp>
      </p:grpSp>
      <p:grpSp>
        <p:nvGrpSpPr>
          <p:cNvPr id="74" name="Group 73">
            <a:extLst>
              <a:ext uri="{FF2B5EF4-FFF2-40B4-BE49-F238E27FC236}">
                <a16:creationId xmlns:a16="http://schemas.microsoft.com/office/drawing/2014/main" id="{44D22E78-413B-810E-CE73-CDD831EC5747}"/>
              </a:ext>
            </a:extLst>
          </p:cNvPr>
          <p:cNvGrpSpPr/>
          <p:nvPr/>
        </p:nvGrpSpPr>
        <p:grpSpPr>
          <a:xfrm>
            <a:off x="10055146" y="3132580"/>
            <a:ext cx="1777407" cy="818507"/>
            <a:chOff x="3258656" y="3068052"/>
            <a:chExt cx="2837344" cy="818507"/>
          </a:xfrm>
        </p:grpSpPr>
        <p:sp>
          <p:nvSpPr>
            <p:cNvPr id="75" name="Rectangle: Rounded Corners 74">
              <a:extLst>
                <a:ext uri="{FF2B5EF4-FFF2-40B4-BE49-F238E27FC236}">
                  <a16:creationId xmlns:a16="http://schemas.microsoft.com/office/drawing/2014/main" id="{E3D8A69C-7419-7B48-A12B-F11C2D549866}"/>
                </a:ext>
              </a:extLst>
            </p:cNvPr>
            <p:cNvSpPr/>
            <p:nvPr/>
          </p:nvSpPr>
          <p:spPr>
            <a:xfrm>
              <a:off x="3258656" y="3068052"/>
              <a:ext cx="2837344" cy="818507"/>
            </a:xfrm>
            <a:prstGeom prst="roundRect">
              <a:avLst/>
            </a:prstGeom>
            <a:solidFill>
              <a:srgbClr val="BADFC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76" name="Rectangle: Rounded Corners 4">
              <a:extLst>
                <a:ext uri="{FF2B5EF4-FFF2-40B4-BE49-F238E27FC236}">
                  <a16:creationId xmlns:a16="http://schemas.microsoft.com/office/drawing/2014/main" id="{E5CC6B43-B1B3-4713-62A0-BB1347FFDF54}"/>
                </a:ext>
              </a:extLst>
            </p:cNvPr>
            <p:cNvSpPr txBox="1"/>
            <p:nvPr/>
          </p:nvSpPr>
          <p:spPr>
            <a:xfrm>
              <a:off x="3360055" y="3147964"/>
              <a:ext cx="2622940" cy="6586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4490" tIns="0" rIns="214490" bIns="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1200" b="0" kern="1200" dirty="0">
                  <a:solidFill>
                    <a:schemeClr val="tx1"/>
                  </a:solidFill>
                  <a:effectLst/>
                  <a:latin typeface="Poppins" panose="00000500000000000000" pitchFamily="2" charset="0"/>
                  <a:ea typeface="+mn-ea"/>
                  <a:cs typeface="Poppins" panose="00000500000000000000" pitchFamily="2" charset="0"/>
                </a:rPr>
                <a:t>Harmful challenges and trends  </a:t>
              </a:r>
              <a:endParaRPr lang="en-GB" sz="1200" b="0" kern="1200" dirty="0">
                <a:solidFill>
                  <a:srgbClr val="823D94"/>
                </a:solidFill>
                <a:latin typeface="Poppins" panose="00000500000000000000" pitchFamily="2" charset="0"/>
                <a:cs typeface="Poppins" panose="00000500000000000000" pitchFamily="2" charset="0"/>
              </a:endParaRPr>
            </a:p>
          </p:txBody>
        </p:sp>
      </p:grpSp>
      <p:grpSp>
        <p:nvGrpSpPr>
          <p:cNvPr id="86" name="Group 85">
            <a:extLst>
              <a:ext uri="{FF2B5EF4-FFF2-40B4-BE49-F238E27FC236}">
                <a16:creationId xmlns:a16="http://schemas.microsoft.com/office/drawing/2014/main" id="{C545F0E1-07A3-BFF5-F9B2-F3F0E0450023}"/>
              </a:ext>
            </a:extLst>
          </p:cNvPr>
          <p:cNvGrpSpPr/>
          <p:nvPr/>
        </p:nvGrpSpPr>
        <p:grpSpPr>
          <a:xfrm>
            <a:off x="10055146" y="5114540"/>
            <a:ext cx="1777407" cy="818507"/>
            <a:chOff x="3258656" y="3068052"/>
            <a:chExt cx="2837344" cy="818507"/>
          </a:xfrm>
          <a:solidFill>
            <a:srgbClr val="F7EEA0"/>
          </a:solidFill>
        </p:grpSpPr>
        <p:sp>
          <p:nvSpPr>
            <p:cNvPr id="87" name="Rectangle: Rounded Corners 86">
              <a:extLst>
                <a:ext uri="{FF2B5EF4-FFF2-40B4-BE49-F238E27FC236}">
                  <a16:creationId xmlns:a16="http://schemas.microsoft.com/office/drawing/2014/main" id="{A0188F33-3946-26BB-5FDB-D0D06297BBB5}"/>
                </a:ext>
              </a:extLst>
            </p:cNvPr>
            <p:cNvSpPr/>
            <p:nvPr/>
          </p:nvSpPr>
          <p:spPr>
            <a:xfrm>
              <a:off x="3258656" y="3068052"/>
              <a:ext cx="2837344" cy="818507"/>
            </a:xfrm>
            <a:prstGeom prst="roundRect">
              <a:avLst/>
            </a:prstGeom>
            <a:grpFill/>
            <a:ln>
              <a:solidFill>
                <a:srgbClr val="F7EEA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88" name="Rectangle: Rounded Corners 4">
              <a:extLst>
                <a:ext uri="{FF2B5EF4-FFF2-40B4-BE49-F238E27FC236}">
                  <a16:creationId xmlns:a16="http://schemas.microsoft.com/office/drawing/2014/main" id="{98F98FF9-E7DA-F771-4D10-A4E78B4088C5}"/>
                </a:ext>
              </a:extLst>
            </p:cNvPr>
            <p:cNvSpPr txBox="1"/>
            <p:nvPr/>
          </p:nvSpPr>
          <p:spPr>
            <a:xfrm>
              <a:off x="3360057" y="3147964"/>
              <a:ext cx="2578273" cy="609873"/>
            </a:xfrm>
            <a:prstGeom prst="rect">
              <a:avLst/>
            </a:prstGeom>
            <a:grpFill/>
            <a:ln>
              <a:solidFill>
                <a:srgbClr val="F7EEA0"/>
              </a:solidFill>
            </a:ln>
          </p:spPr>
          <p:style>
            <a:lnRef idx="0">
              <a:scrgbClr r="0" g="0" b="0"/>
            </a:lnRef>
            <a:fillRef idx="0">
              <a:scrgbClr r="0" g="0" b="0"/>
            </a:fillRef>
            <a:effectRef idx="0">
              <a:scrgbClr r="0" g="0" b="0"/>
            </a:effectRef>
            <a:fontRef idx="minor">
              <a:schemeClr val="lt1"/>
            </a:fontRef>
          </p:style>
          <p:txBody>
            <a:bodyPr spcFirstLastPara="0" vert="horz" wrap="square" lIns="214490" tIns="0" rIns="214490" bIns="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1400" b="0" kern="1200" dirty="0">
                  <a:solidFill>
                    <a:schemeClr val="tx1"/>
                  </a:solidFill>
                  <a:effectLst/>
                  <a:latin typeface="Poppins" panose="00000500000000000000" pitchFamily="2" charset="0"/>
                  <a:ea typeface="+mn-ea"/>
                  <a:cs typeface="Poppins" panose="00000500000000000000" pitchFamily="2" charset="0"/>
                </a:rPr>
                <a:t>Harassment </a:t>
              </a:r>
              <a:endParaRPr lang="en-GB" sz="1400" b="0" kern="1200" dirty="0">
                <a:solidFill>
                  <a:srgbClr val="823D94"/>
                </a:solidFill>
                <a:latin typeface="Poppins" panose="00000500000000000000" pitchFamily="2" charset="0"/>
                <a:cs typeface="Poppins" panose="00000500000000000000" pitchFamily="2" charset="0"/>
              </a:endParaRPr>
            </a:p>
          </p:txBody>
        </p:sp>
      </p:grpSp>
    </p:spTree>
    <p:extLst>
      <p:ext uri="{BB962C8B-B14F-4D97-AF65-F5344CB8AC3E}">
        <p14:creationId xmlns:p14="http://schemas.microsoft.com/office/powerpoint/2010/main" val="43793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8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6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852477-25C4-9CE4-B843-6976BE1F96A9}"/>
              </a:ext>
            </a:extLst>
          </p:cNvPr>
          <p:cNvSpPr txBox="1"/>
          <p:nvPr/>
        </p:nvSpPr>
        <p:spPr>
          <a:xfrm>
            <a:off x="222902" y="139216"/>
            <a:ext cx="11181413" cy="646331"/>
          </a:xfrm>
          <a:prstGeom prst="rect">
            <a:avLst/>
          </a:prstGeom>
          <a:noFill/>
        </p:spPr>
        <p:txBody>
          <a:bodyPr wrap="square" rtlCol="0">
            <a:spAutoFit/>
          </a:bodyPr>
          <a:lstStyle/>
          <a:p>
            <a:r>
              <a:rPr lang="en-GB" sz="3600" b="1" dirty="0">
                <a:solidFill>
                  <a:srgbClr val="823D94"/>
                </a:solidFill>
                <a:latin typeface="Poppins" panose="00000500000000000000" pitchFamily="2" charset="0"/>
                <a:cs typeface="Poppins" panose="00000500000000000000" pitchFamily="2" charset="0"/>
              </a:rPr>
              <a:t>In the headlines…</a:t>
            </a:r>
          </a:p>
        </p:txBody>
      </p:sp>
      <p:pic>
        <p:nvPicPr>
          <p:cNvPr id="3" name="Picture 2">
            <a:extLst>
              <a:ext uri="{FF2B5EF4-FFF2-40B4-BE49-F238E27FC236}">
                <a16:creationId xmlns:a16="http://schemas.microsoft.com/office/drawing/2014/main" id="{18B1CB9C-99DD-2E30-DC83-B451B6ECD5C2}"/>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222902" y="1060728"/>
            <a:ext cx="2352873" cy="2388112"/>
          </a:xfrm>
          <a:prstGeom prst="rect">
            <a:avLst/>
          </a:prstGeom>
        </p:spPr>
      </p:pic>
      <p:pic>
        <p:nvPicPr>
          <p:cNvPr id="4" name="Picture 3">
            <a:extLst>
              <a:ext uri="{FF2B5EF4-FFF2-40B4-BE49-F238E27FC236}">
                <a16:creationId xmlns:a16="http://schemas.microsoft.com/office/drawing/2014/main" id="{6CD1DBB1-BB52-635A-F986-F3E39F5490F3}"/>
              </a:ext>
            </a:extLst>
          </p:cNvPr>
          <p:cNvPicPr>
            <a:picLocks noChangeAspect="1"/>
          </p:cNvPicPr>
          <p:nvPr/>
        </p:nvPicPr>
        <p:blipFill>
          <a:blip r:embed="rId5">
            <a:grayscl/>
          </a:blip>
          <a:stretch>
            <a:fillRect/>
          </a:stretch>
        </p:blipFill>
        <p:spPr>
          <a:xfrm>
            <a:off x="3568570" y="2254784"/>
            <a:ext cx="3950119" cy="1459112"/>
          </a:xfrm>
          <a:prstGeom prst="rect">
            <a:avLst/>
          </a:prstGeom>
        </p:spPr>
      </p:pic>
      <p:pic>
        <p:nvPicPr>
          <p:cNvPr id="5" name="Picture 4">
            <a:extLst>
              <a:ext uri="{FF2B5EF4-FFF2-40B4-BE49-F238E27FC236}">
                <a16:creationId xmlns:a16="http://schemas.microsoft.com/office/drawing/2014/main" id="{175EAE5D-A0C4-BE3E-6C29-94FA9DCB9AA6}"/>
              </a:ext>
            </a:extLst>
          </p:cNvPr>
          <p:cNvPicPr>
            <a:picLocks noChangeAspect="1"/>
          </p:cNvPicPr>
          <p:nvPr/>
        </p:nvPicPr>
        <p:blipFill>
          <a:blip r:embed="rId6">
            <a:grayscl/>
          </a:blip>
          <a:stretch>
            <a:fillRect/>
          </a:stretch>
        </p:blipFill>
        <p:spPr>
          <a:xfrm rot="21300429">
            <a:off x="2829966" y="1151052"/>
            <a:ext cx="5040594" cy="1003303"/>
          </a:xfrm>
          <a:prstGeom prst="rect">
            <a:avLst/>
          </a:prstGeom>
        </p:spPr>
      </p:pic>
      <p:pic>
        <p:nvPicPr>
          <p:cNvPr id="6" name="Picture 5">
            <a:extLst>
              <a:ext uri="{FF2B5EF4-FFF2-40B4-BE49-F238E27FC236}">
                <a16:creationId xmlns:a16="http://schemas.microsoft.com/office/drawing/2014/main" id="{C6E0718B-7622-83FD-A441-249A03D41377}"/>
              </a:ext>
            </a:extLst>
          </p:cNvPr>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rot="746304">
            <a:off x="1375838" y="3433145"/>
            <a:ext cx="2399872" cy="2259307"/>
          </a:xfrm>
          <a:prstGeom prst="rect">
            <a:avLst/>
          </a:prstGeom>
        </p:spPr>
      </p:pic>
      <p:pic>
        <p:nvPicPr>
          <p:cNvPr id="7" name="Picture 6">
            <a:extLst>
              <a:ext uri="{FF2B5EF4-FFF2-40B4-BE49-F238E27FC236}">
                <a16:creationId xmlns:a16="http://schemas.microsoft.com/office/drawing/2014/main" id="{21B7D8FD-F13D-F237-E461-408AAF46A75F}"/>
              </a:ext>
            </a:extLst>
          </p:cNvPr>
          <p:cNvPicPr>
            <a:picLocks noChangeAspect="1"/>
          </p:cNvPicPr>
          <p:nvPr/>
        </p:nvPicPr>
        <p:blipFill>
          <a:blip r:embed="rId9"/>
          <a:stretch>
            <a:fillRect/>
          </a:stretch>
        </p:blipFill>
        <p:spPr>
          <a:xfrm>
            <a:off x="8744076" y="4240956"/>
            <a:ext cx="2702582" cy="1626263"/>
          </a:xfrm>
          <a:prstGeom prst="rect">
            <a:avLst/>
          </a:prstGeom>
        </p:spPr>
      </p:pic>
      <p:pic>
        <p:nvPicPr>
          <p:cNvPr id="8" name="Picture 7">
            <a:extLst>
              <a:ext uri="{FF2B5EF4-FFF2-40B4-BE49-F238E27FC236}">
                <a16:creationId xmlns:a16="http://schemas.microsoft.com/office/drawing/2014/main" id="{06610885-817A-72FD-1D09-98C8884B43EC}"/>
              </a:ext>
            </a:extLst>
          </p:cNvPr>
          <p:cNvPicPr>
            <a:picLocks noChangeAspect="1"/>
          </p:cNvPicPr>
          <p:nvPr/>
        </p:nvPicPr>
        <p:blipFill>
          <a:blip r:embed="rId10">
            <a:extLst>
              <a:ext uri="{BEBA8EAE-BF5A-486C-A8C5-ECC9F3942E4B}">
                <a14:imgProps xmlns:a14="http://schemas.microsoft.com/office/drawing/2010/main">
                  <a14:imgLayer r:embed="rId11">
                    <a14:imgEffect>
                      <a14:saturation sat="0"/>
                    </a14:imgEffect>
                  </a14:imgLayer>
                </a14:imgProps>
              </a:ext>
            </a:extLst>
          </a:blip>
          <a:stretch>
            <a:fillRect/>
          </a:stretch>
        </p:blipFill>
        <p:spPr>
          <a:xfrm rot="773868">
            <a:off x="5424312" y="3523095"/>
            <a:ext cx="2287361" cy="2350164"/>
          </a:xfrm>
          <a:prstGeom prst="rect">
            <a:avLst/>
          </a:prstGeom>
        </p:spPr>
      </p:pic>
      <p:pic>
        <p:nvPicPr>
          <p:cNvPr id="9" name="Picture 8">
            <a:extLst>
              <a:ext uri="{FF2B5EF4-FFF2-40B4-BE49-F238E27FC236}">
                <a16:creationId xmlns:a16="http://schemas.microsoft.com/office/drawing/2014/main" id="{8BF1D79D-2A3C-7EEB-E413-2B58292A9964}"/>
              </a:ext>
            </a:extLst>
          </p:cNvPr>
          <p:cNvPicPr>
            <a:picLocks noChangeAspect="1"/>
          </p:cNvPicPr>
          <p:nvPr/>
        </p:nvPicPr>
        <p:blipFill>
          <a:blip r:embed="rId12"/>
          <a:stretch>
            <a:fillRect/>
          </a:stretch>
        </p:blipFill>
        <p:spPr>
          <a:xfrm>
            <a:off x="201380" y="5368704"/>
            <a:ext cx="3702264" cy="555686"/>
          </a:xfrm>
          <a:prstGeom prst="rect">
            <a:avLst/>
          </a:prstGeom>
        </p:spPr>
      </p:pic>
      <p:pic>
        <p:nvPicPr>
          <p:cNvPr id="10" name="Picture 9">
            <a:extLst>
              <a:ext uri="{FF2B5EF4-FFF2-40B4-BE49-F238E27FC236}">
                <a16:creationId xmlns:a16="http://schemas.microsoft.com/office/drawing/2014/main" id="{37F7F643-811C-9AAF-2D5D-29D5409E7C21}"/>
              </a:ext>
            </a:extLst>
          </p:cNvPr>
          <p:cNvPicPr>
            <a:picLocks noChangeAspect="1"/>
          </p:cNvPicPr>
          <p:nvPr/>
        </p:nvPicPr>
        <p:blipFill>
          <a:blip r:embed="rId13">
            <a:extLst>
              <a:ext uri="{BEBA8EAE-BF5A-486C-A8C5-ECC9F3942E4B}">
                <a14:imgProps xmlns:a14="http://schemas.microsoft.com/office/drawing/2010/main">
                  <a14:imgLayer r:embed="rId14">
                    <a14:imgEffect>
                      <a14:saturation sat="0"/>
                    </a14:imgEffect>
                  </a14:imgLayer>
                </a14:imgProps>
              </a:ext>
            </a:extLst>
          </a:blip>
          <a:srcRect b="9218"/>
          <a:stretch>
            <a:fillRect/>
          </a:stretch>
        </p:blipFill>
        <p:spPr>
          <a:xfrm>
            <a:off x="9181228" y="990781"/>
            <a:ext cx="2536082" cy="2705114"/>
          </a:xfrm>
          <a:prstGeom prst="rect">
            <a:avLst/>
          </a:prstGeom>
        </p:spPr>
      </p:pic>
      <p:pic>
        <p:nvPicPr>
          <p:cNvPr id="11" name="Picture 10">
            <a:extLst>
              <a:ext uri="{FF2B5EF4-FFF2-40B4-BE49-F238E27FC236}">
                <a16:creationId xmlns:a16="http://schemas.microsoft.com/office/drawing/2014/main" id="{94C24855-413D-BCA2-C560-0E02A1DF5F94}"/>
              </a:ext>
            </a:extLst>
          </p:cNvPr>
          <p:cNvPicPr>
            <a:picLocks noChangeAspect="1"/>
          </p:cNvPicPr>
          <p:nvPr/>
        </p:nvPicPr>
        <p:blipFill>
          <a:blip r:embed="rId15">
            <a:extLst>
              <a:ext uri="{BEBA8EAE-BF5A-486C-A8C5-ECC9F3942E4B}">
                <a14:imgProps xmlns:a14="http://schemas.microsoft.com/office/drawing/2010/main">
                  <a14:imgLayer r:embed="rId16">
                    <a14:imgEffect>
                      <a14:saturation sat="0"/>
                    </a14:imgEffect>
                  </a14:imgLayer>
                </a14:imgProps>
              </a:ext>
            </a:extLst>
          </a:blip>
          <a:stretch>
            <a:fillRect/>
          </a:stretch>
        </p:blipFill>
        <p:spPr>
          <a:xfrm>
            <a:off x="4492485" y="5457183"/>
            <a:ext cx="3795873" cy="510521"/>
          </a:xfrm>
          <a:prstGeom prst="rect">
            <a:avLst/>
          </a:prstGeom>
        </p:spPr>
      </p:pic>
      <p:pic>
        <p:nvPicPr>
          <p:cNvPr id="12" name="Picture 11">
            <a:extLst>
              <a:ext uri="{FF2B5EF4-FFF2-40B4-BE49-F238E27FC236}">
                <a16:creationId xmlns:a16="http://schemas.microsoft.com/office/drawing/2014/main" id="{186F09F5-7D73-559A-EBA5-B85EE7117AA7}"/>
              </a:ext>
            </a:extLst>
          </p:cNvPr>
          <p:cNvPicPr>
            <a:picLocks noChangeAspect="1"/>
          </p:cNvPicPr>
          <p:nvPr/>
        </p:nvPicPr>
        <p:blipFill>
          <a:blip r:embed="rId17"/>
          <a:stretch>
            <a:fillRect/>
          </a:stretch>
        </p:blipFill>
        <p:spPr>
          <a:xfrm rot="636840">
            <a:off x="7731008" y="3253396"/>
            <a:ext cx="3663045" cy="451693"/>
          </a:xfrm>
          <a:prstGeom prst="rect">
            <a:avLst/>
          </a:prstGeom>
        </p:spPr>
      </p:pic>
    </p:spTree>
    <p:extLst>
      <p:ext uri="{BB962C8B-B14F-4D97-AF65-F5344CB8AC3E}">
        <p14:creationId xmlns:p14="http://schemas.microsoft.com/office/powerpoint/2010/main" val="274537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F5A00-9167-7E1B-4168-75F2972D47FD}"/>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C4EEFC2D-6A52-8731-6E89-11FA995B4AAF}"/>
              </a:ext>
            </a:extLst>
          </p:cNvPr>
          <p:cNvPicPr>
            <a:picLocks noChangeAspect="1"/>
          </p:cNvPicPr>
          <p:nvPr/>
        </p:nvPicPr>
        <p:blipFill>
          <a:blip r:embed="rId3"/>
          <a:stretch>
            <a:fillRect/>
          </a:stretch>
        </p:blipFill>
        <p:spPr>
          <a:xfrm>
            <a:off x="0" y="5771408"/>
            <a:ext cx="12192000" cy="1086592"/>
          </a:xfrm>
          <a:prstGeom prst="rect">
            <a:avLst/>
          </a:prstGeom>
        </p:spPr>
      </p:pic>
      <p:pic>
        <p:nvPicPr>
          <p:cNvPr id="18" name="Picture 17" descr="A black and yellow circle with white letters&#10;&#10;Description automatically generated">
            <a:extLst>
              <a:ext uri="{FF2B5EF4-FFF2-40B4-BE49-F238E27FC236}">
                <a16:creationId xmlns:a16="http://schemas.microsoft.com/office/drawing/2014/main" id="{3393DC41-9EC8-5C9B-1D06-B240E67080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436" y="5866410"/>
            <a:ext cx="910173" cy="910173"/>
          </a:xfrm>
          <a:prstGeom prst="rect">
            <a:avLst/>
          </a:prstGeom>
        </p:spPr>
      </p:pic>
      <p:sp>
        <p:nvSpPr>
          <p:cNvPr id="2" name="TextBox 1">
            <a:extLst>
              <a:ext uri="{FF2B5EF4-FFF2-40B4-BE49-F238E27FC236}">
                <a16:creationId xmlns:a16="http://schemas.microsoft.com/office/drawing/2014/main" id="{6C079A0A-E138-3138-5211-C1EA3B57B59F}"/>
              </a:ext>
            </a:extLst>
          </p:cNvPr>
          <p:cNvSpPr txBox="1"/>
          <p:nvPr/>
        </p:nvSpPr>
        <p:spPr>
          <a:xfrm>
            <a:off x="264000" y="1851658"/>
            <a:ext cx="2872642" cy="1938992"/>
          </a:xfrm>
          <a:prstGeom prst="rect">
            <a:avLst/>
          </a:prstGeom>
          <a:noFill/>
        </p:spPr>
        <p:txBody>
          <a:bodyPr wrap="square" rtlCol="0">
            <a:spAutoFit/>
          </a:bodyPr>
          <a:lstStyle/>
          <a:p>
            <a:pPr algn="ctr"/>
            <a:r>
              <a:rPr lang="en-GB" sz="4000" b="1" dirty="0">
                <a:solidFill>
                  <a:srgbClr val="823D94"/>
                </a:solidFill>
                <a:latin typeface="Poppins" panose="00000500000000000000" pitchFamily="2" charset="0"/>
                <a:cs typeface="Poppins" panose="00000500000000000000" pitchFamily="2" charset="0"/>
              </a:rPr>
              <a:t>A contested issue</a:t>
            </a:r>
          </a:p>
        </p:txBody>
      </p:sp>
      <p:pic>
        <p:nvPicPr>
          <p:cNvPr id="16" name="Picture 15">
            <a:extLst>
              <a:ext uri="{FF2B5EF4-FFF2-40B4-BE49-F238E27FC236}">
                <a16:creationId xmlns:a16="http://schemas.microsoft.com/office/drawing/2014/main" id="{54F3ED27-7C7A-FE59-E3AD-BF67BD1BB7C3}"/>
              </a:ext>
            </a:extLst>
          </p:cNvPr>
          <p:cNvPicPr>
            <a:picLocks noChangeAspect="1"/>
          </p:cNvPicPr>
          <p:nvPr/>
        </p:nvPicPr>
        <p:blipFill>
          <a:blip r:embed="rId5"/>
          <a:stretch>
            <a:fillRect/>
          </a:stretch>
        </p:blipFill>
        <p:spPr>
          <a:xfrm>
            <a:off x="8182005" y="2302540"/>
            <a:ext cx="3745995" cy="2375509"/>
          </a:xfrm>
          <a:prstGeom prst="rect">
            <a:avLst/>
          </a:prstGeom>
        </p:spPr>
      </p:pic>
      <p:pic>
        <p:nvPicPr>
          <p:cNvPr id="17" name="Picture 16">
            <a:extLst>
              <a:ext uri="{FF2B5EF4-FFF2-40B4-BE49-F238E27FC236}">
                <a16:creationId xmlns:a16="http://schemas.microsoft.com/office/drawing/2014/main" id="{B8E4AD46-737A-CCCC-B962-9F18A5297D3B}"/>
              </a:ext>
            </a:extLst>
          </p:cNvPr>
          <p:cNvPicPr>
            <a:picLocks noChangeAspect="1"/>
          </p:cNvPicPr>
          <p:nvPr/>
        </p:nvPicPr>
        <p:blipFill>
          <a:blip r:embed="rId6"/>
          <a:srcRect l="3440" r="20402"/>
          <a:stretch>
            <a:fillRect/>
          </a:stretch>
        </p:blipFill>
        <p:spPr>
          <a:xfrm>
            <a:off x="3765798" y="2444718"/>
            <a:ext cx="2259417" cy="2111826"/>
          </a:xfrm>
          <a:prstGeom prst="rect">
            <a:avLst/>
          </a:prstGeom>
        </p:spPr>
      </p:pic>
      <p:pic>
        <p:nvPicPr>
          <p:cNvPr id="14" name="Picture 13">
            <a:extLst>
              <a:ext uri="{FF2B5EF4-FFF2-40B4-BE49-F238E27FC236}">
                <a16:creationId xmlns:a16="http://schemas.microsoft.com/office/drawing/2014/main" id="{C97B3B14-EC6E-3D43-A8FB-7E4751AAFA49}"/>
              </a:ext>
            </a:extLst>
          </p:cNvPr>
          <p:cNvPicPr>
            <a:picLocks noChangeAspect="1"/>
          </p:cNvPicPr>
          <p:nvPr/>
        </p:nvPicPr>
        <p:blipFill>
          <a:blip r:embed="rId7"/>
          <a:stretch>
            <a:fillRect/>
          </a:stretch>
        </p:blipFill>
        <p:spPr>
          <a:xfrm>
            <a:off x="4895506" y="4319564"/>
            <a:ext cx="4956188" cy="1121042"/>
          </a:xfrm>
          <a:prstGeom prst="rect">
            <a:avLst/>
          </a:prstGeom>
        </p:spPr>
      </p:pic>
      <p:pic>
        <p:nvPicPr>
          <p:cNvPr id="20" name="Picture 19">
            <a:extLst>
              <a:ext uri="{FF2B5EF4-FFF2-40B4-BE49-F238E27FC236}">
                <a16:creationId xmlns:a16="http://schemas.microsoft.com/office/drawing/2014/main" id="{15094D83-8175-1371-DF65-8ED0CE97247B}"/>
              </a:ext>
            </a:extLst>
          </p:cNvPr>
          <p:cNvPicPr>
            <a:picLocks noChangeAspect="1"/>
          </p:cNvPicPr>
          <p:nvPr/>
        </p:nvPicPr>
        <p:blipFill>
          <a:blip r:embed="rId8"/>
          <a:stretch>
            <a:fillRect/>
          </a:stretch>
        </p:blipFill>
        <p:spPr>
          <a:xfrm>
            <a:off x="6400671" y="2208088"/>
            <a:ext cx="1405878" cy="1687053"/>
          </a:xfrm>
          <a:prstGeom prst="rect">
            <a:avLst/>
          </a:prstGeom>
        </p:spPr>
      </p:pic>
      <p:sp>
        <p:nvSpPr>
          <p:cNvPr id="22" name="Rectangle: Rounded Corners 21">
            <a:extLst>
              <a:ext uri="{FF2B5EF4-FFF2-40B4-BE49-F238E27FC236}">
                <a16:creationId xmlns:a16="http://schemas.microsoft.com/office/drawing/2014/main" id="{EFF17526-508F-DF33-6DB8-69CE8FDB53FF}"/>
              </a:ext>
            </a:extLst>
          </p:cNvPr>
          <p:cNvSpPr/>
          <p:nvPr/>
        </p:nvSpPr>
        <p:spPr>
          <a:xfrm>
            <a:off x="3569368" y="288759"/>
            <a:ext cx="7872664" cy="1407694"/>
          </a:xfrm>
          <a:prstGeom prst="roundRect">
            <a:avLst/>
          </a:prstGeom>
          <a:solidFill>
            <a:srgbClr val="F7EEA0"/>
          </a:solidFill>
          <a:ln>
            <a:solidFill>
              <a:srgbClr val="F7E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kern="0" dirty="0">
                <a:solidFill>
                  <a:srgbClr val="000000"/>
                </a:solidFill>
                <a:latin typeface="Aptos" panose="020B0004020202020204" pitchFamily="34" charset="0"/>
                <a:ea typeface="Times New Roman" panose="02020603050405020304" pitchFamily="18" charset="0"/>
                <a:cs typeface="Calibri" panose="020F0502020204030204" pitchFamily="34" charset="0"/>
              </a:rPr>
              <a:t>While 65% of children report that being online makes them feel "mostly happy," approximately 63% of parents believe it negatively impacts their child's health” </a:t>
            </a:r>
            <a:r>
              <a:rPr lang="en-GB" sz="1200" i="1" kern="0" dirty="0">
                <a:solidFill>
                  <a:srgbClr val="000000"/>
                </a:solidFill>
                <a:latin typeface="Aptos" panose="020B0004020202020204" pitchFamily="34" charset="0"/>
                <a:ea typeface="Times New Roman" panose="02020603050405020304" pitchFamily="18" charset="0"/>
                <a:cs typeface="Calibri" panose="020F0502020204030204" pitchFamily="34" charset="0"/>
              </a:rPr>
              <a:t>(NSPCC, 2024)</a:t>
            </a:r>
          </a:p>
        </p:txBody>
      </p:sp>
    </p:spTree>
    <p:extLst>
      <p:ext uri="{BB962C8B-B14F-4D97-AF65-F5344CB8AC3E}">
        <p14:creationId xmlns:p14="http://schemas.microsoft.com/office/powerpoint/2010/main" val="201022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6912F-A106-740C-82AF-6AA3F7EF5A8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BCCA370-8111-865D-6AE3-C54A0E8F0066}"/>
              </a:ext>
            </a:extLst>
          </p:cNvPr>
          <p:cNvPicPr>
            <a:picLocks noChangeAspect="1"/>
          </p:cNvPicPr>
          <p:nvPr/>
        </p:nvPicPr>
        <p:blipFill>
          <a:blip r:embed="rId3"/>
          <a:stretch>
            <a:fillRect/>
          </a:stretch>
        </p:blipFill>
        <p:spPr>
          <a:xfrm>
            <a:off x="0" y="5771408"/>
            <a:ext cx="12192000" cy="1086592"/>
          </a:xfrm>
          <a:prstGeom prst="rect">
            <a:avLst/>
          </a:prstGeom>
        </p:spPr>
      </p:pic>
      <p:pic>
        <p:nvPicPr>
          <p:cNvPr id="18" name="Picture 17" descr="A black and yellow circle with white letters&#10;&#10;Description automatically generated">
            <a:extLst>
              <a:ext uri="{FF2B5EF4-FFF2-40B4-BE49-F238E27FC236}">
                <a16:creationId xmlns:a16="http://schemas.microsoft.com/office/drawing/2014/main" id="{FAA998F8-5616-1E3E-3EE3-F8A967783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436" y="5866410"/>
            <a:ext cx="910173" cy="910173"/>
          </a:xfrm>
          <a:prstGeom prst="rect">
            <a:avLst/>
          </a:prstGeom>
        </p:spPr>
      </p:pic>
      <p:sp>
        <p:nvSpPr>
          <p:cNvPr id="21" name="TextBox 20">
            <a:extLst>
              <a:ext uri="{FF2B5EF4-FFF2-40B4-BE49-F238E27FC236}">
                <a16:creationId xmlns:a16="http://schemas.microsoft.com/office/drawing/2014/main" id="{03FCE53B-3CDB-9446-B2ED-6B7A1D12BC41}"/>
              </a:ext>
            </a:extLst>
          </p:cNvPr>
          <p:cNvSpPr txBox="1"/>
          <p:nvPr/>
        </p:nvSpPr>
        <p:spPr>
          <a:xfrm>
            <a:off x="270853" y="1704355"/>
            <a:ext cx="2872642" cy="2308324"/>
          </a:xfrm>
          <a:prstGeom prst="rect">
            <a:avLst/>
          </a:prstGeom>
          <a:noFill/>
        </p:spPr>
        <p:txBody>
          <a:bodyPr wrap="square" rtlCol="0">
            <a:spAutoFit/>
          </a:bodyPr>
          <a:lstStyle/>
          <a:p>
            <a:pPr algn="ctr"/>
            <a:r>
              <a:rPr lang="en-GB" sz="3600" b="1">
                <a:solidFill>
                  <a:srgbClr val="823D94"/>
                </a:solidFill>
                <a:latin typeface="Poppins" panose="00000500000000000000" pitchFamily="2" charset="0"/>
                <a:cs typeface="Poppins" panose="00000500000000000000" pitchFamily="2" charset="0"/>
              </a:rPr>
              <a:t>Inter-connected </a:t>
            </a:r>
          </a:p>
          <a:p>
            <a:pPr algn="ctr"/>
            <a:r>
              <a:rPr lang="en-GB" sz="3600" b="1">
                <a:solidFill>
                  <a:srgbClr val="823D94"/>
                </a:solidFill>
                <a:latin typeface="Poppins" panose="00000500000000000000" pitchFamily="2" charset="0"/>
                <a:cs typeface="Poppins" panose="00000500000000000000" pitchFamily="2" charset="0"/>
              </a:rPr>
              <a:t>spaces and places</a:t>
            </a:r>
          </a:p>
        </p:txBody>
      </p:sp>
      <p:grpSp>
        <p:nvGrpSpPr>
          <p:cNvPr id="46" name="Group 45">
            <a:extLst>
              <a:ext uri="{FF2B5EF4-FFF2-40B4-BE49-F238E27FC236}">
                <a16:creationId xmlns:a16="http://schemas.microsoft.com/office/drawing/2014/main" id="{D304CA6A-E98E-84CC-1D8A-3B735C2329D6}"/>
              </a:ext>
            </a:extLst>
          </p:cNvPr>
          <p:cNvGrpSpPr/>
          <p:nvPr/>
        </p:nvGrpSpPr>
        <p:grpSpPr>
          <a:xfrm>
            <a:off x="4036208" y="256215"/>
            <a:ext cx="5204603" cy="5204603"/>
            <a:chOff x="5031602" y="256216"/>
            <a:chExt cx="5204603" cy="5204603"/>
          </a:xfrm>
        </p:grpSpPr>
        <p:sp>
          <p:nvSpPr>
            <p:cNvPr id="12" name="Oval 11">
              <a:extLst>
                <a:ext uri="{FF2B5EF4-FFF2-40B4-BE49-F238E27FC236}">
                  <a16:creationId xmlns:a16="http://schemas.microsoft.com/office/drawing/2014/main" id="{49F144FD-15E2-B37F-7F2C-E40ECBB98D37}"/>
                </a:ext>
              </a:extLst>
            </p:cNvPr>
            <p:cNvSpPr/>
            <p:nvPr/>
          </p:nvSpPr>
          <p:spPr>
            <a:xfrm>
              <a:off x="5031602" y="256216"/>
              <a:ext cx="5204603" cy="5204603"/>
            </a:xfrm>
            <a:prstGeom prst="ellipse">
              <a:avLst/>
            </a:prstGeom>
            <a:solidFill>
              <a:srgbClr val="E6D8E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pic>
          <p:nvPicPr>
            <p:cNvPr id="32" name="Graphic 31" descr="Social network with solid fill">
              <a:extLst>
                <a:ext uri="{FF2B5EF4-FFF2-40B4-BE49-F238E27FC236}">
                  <a16:creationId xmlns:a16="http://schemas.microsoft.com/office/drawing/2014/main" id="{D8B5F81D-0DDF-AC64-7632-0205FC719E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16967" y="3330319"/>
              <a:ext cx="755201" cy="755201"/>
            </a:xfrm>
            <a:prstGeom prst="rect">
              <a:avLst/>
            </a:prstGeom>
          </p:spPr>
        </p:pic>
        <p:pic>
          <p:nvPicPr>
            <p:cNvPr id="34" name="Graphic 33" descr="Wireless with solid fill">
              <a:extLst>
                <a:ext uri="{FF2B5EF4-FFF2-40B4-BE49-F238E27FC236}">
                  <a16:creationId xmlns:a16="http://schemas.microsoft.com/office/drawing/2014/main" id="{1A52D194-CAA4-AD51-4AFF-E9E736A2247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25049" y="869078"/>
              <a:ext cx="755200" cy="755200"/>
            </a:xfrm>
            <a:prstGeom prst="rect">
              <a:avLst/>
            </a:prstGeom>
          </p:spPr>
        </p:pic>
        <p:pic>
          <p:nvPicPr>
            <p:cNvPr id="36" name="Graphic 35" descr="Game controller with solid fill">
              <a:extLst>
                <a:ext uri="{FF2B5EF4-FFF2-40B4-BE49-F238E27FC236}">
                  <a16:creationId xmlns:a16="http://schemas.microsoft.com/office/drawing/2014/main" id="{94C3A30B-A222-FDCF-A5BA-8AFCAA7D957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23903" y="700712"/>
              <a:ext cx="813039" cy="813039"/>
            </a:xfrm>
            <a:prstGeom prst="rect">
              <a:avLst/>
            </a:prstGeom>
          </p:spPr>
        </p:pic>
        <p:pic>
          <p:nvPicPr>
            <p:cNvPr id="38" name="Graphic 37" descr="Online Network with solid fill">
              <a:extLst>
                <a:ext uri="{FF2B5EF4-FFF2-40B4-BE49-F238E27FC236}">
                  <a16:creationId xmlns:a16="http://schemas.microsoft.com/office/drawing/2014/main" id="{F1CDB4A9-57A4-124B-CB93-949DECECFC0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62190" y="4629958"/>
              <a:ext cx="716360" cy="716360"/>
            </a:xfrm>
            <a:prstGeom prst="rect">
              <a:avLst/>
            </a:prstGeom>
          </p:spPr>
        </p:pic>
        <p:pic>
          <p:nvPicPr>
            <p:cNvPr id="40" name="Graphic 39" descr="Online meeting with solid fill">
              <a:extLst>
                <a:ext uri="{FF2B5EF4-FFF2-40B4-BE49-F238E27FC236}">
                  <a16:creationId xmlns:a16="http://schemas.microsoft.com/office/drawing/2014/main" id="{08AF11CA-6C29-0A27-0E94-5F61DA91D3D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173330" y="3481539"/>
              <a:ext cx="755200" cy="755200"/>
            </a:xfrm>
            <a:prstGeom prst="rect">
              <a:avLst/>
            </a:prstGeom>
          </p:spPr>
        </p:pic>
      </p:grpSp>
      <p:grpSp>
        <p:nvGrpSpPr>
          <p:cNvPr id="44" name="Group 43">
            <a:extLst>
              <a:ext uri="{FF2B5EF4-FFF2-40B4-BE49-F238E27FC236}">
                <a16:creationId xmlns:a16="http://schemas.microsoft.com/office/drawing/2014/main" id="{F17996F8-E173-C293-2FE5-871F2E8C3DBF}"/>
              </a:ext>
            </a:extLst>
          </p:cNvPr>
          <p:cNvGrpSpPr/>
          <p:nvPr/>
        </p:nvGrpSpPr>
        <p:grpSpPr>
          <a:xfrm>
            <a:off x="4914976" y="1095456"/>
            <a:ext cx="3420000" cy="3420000"/>
            <a:chOff x="5923903" y="1148517"/>
            <a:chExt cx="3420000" cy="3420000"/>
          </a:xfrm>
        </p:grpSpPr>
        <p:sp>
          <p:nvSpPr>
            <p:cNvPr id="11" name="Oval 10">
              <a:extLst>
                <a:ext uri="{FF2B5EF4-FFF2-40B4-BE49-F238E27FC236}">
                  <a16:creationId xmlns:a16="http://schemas.microsoft.com/office/drawing/2014/main" id="{FDF59782-BB71-FC8D-57A6-9DD4A5AA9D7B}"/>
                </a:ext>
              </a:extLst>
            </p:cNvPr>
            <p:cNvSpPr/>
            <p:nvPr/>
          </p:nvSpPr>
          <p:spPr>
            <a:xfrm>
              <a:off x="5923903" y="1148517"/>
              <a:ext cx="3420000" cy="3420000"/>
            </a:xfrm>
            <a:prstGeom prst="ellipse">
              <a:avLst/>
            </a:prstGeom>
            <a:solidFill>
              <a:srgbClr val="BADFC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pic>
          <p:nvPicPr>
            <p:cNvPr id="14" name="Graphic 13" descr="Bus with solid fill">
              <a:extLst>
                <a:ext uri="{FF2B5EF4-FFF2-40B4-BE49-F238E27FC236}">
                  <a16:creationId xmlns:a16="http://schemas.microsoft.com/office/drawing/2014/main" id="{C9886BB1-E4D1-A224-0F78-CAEF54C2E09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149910" y="1209958"/>
              <a:ext cx="828640" cy="828640"/>
            </a:xfrm>
            <a:prstGeom prst="rect">
              <a:avLst/>
            </a:prstGeom>
          </p:spPr>
        </p:pic>
        <p:pic>
          <p:nvPicPr>
            <p:cNvPr id="16" name="Graphic 15" descr="Park scene with solid fill">
              <a:extLst>
                <a:ext uri="{FF2B5EF4-FFF2-40B4-BE49-F238E27FC236}">
                  <a16:creationId xmlns:a16="http://schemas.microsoft.com/office/drawing/2014/main" id="{050FC344-9699-FE50-0ED2-ED5E4336C50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316584" y="2291756"/>
              <a:ext cx="879193" cy="879193"/>
            </a:xfrm>
            <a:prstGeom prst="rect">
              <a:avLst/>
            </a:prstGeom>
          </p:spPr>
        </p:pic>
        <p:pic>
          <p:nvPicPr>
            <p:cNvPr id="25" name="Graphic 24" descr="Schoolhouse with solid fill">
              <a:extLst>
                <a:ext uri="{FF2B5EF4-FFF2-40B4-BE49-F238E27FC236}">
                  <a16:creationId xmlns:a16="http://schemas.microsoft.com/office/drawing/2014/main" id="{1D2AF2A0-AF9D-C669-D547-C6EF728B927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014437" y="2393116"/>
              <a:ext cx="813039" cy="813039"/>
            </a:xfrm>
            <a:prstGeom prst="rect">
              <a:avLst/>
            </a:prstGeom>
          </p:spPr>
        </p:pic>
        <p:pic>
          <p:nvPicPr>
            <p:cNvPr id="30" name="Graphic 29" descr="Group with solid fill">
              <a:extLst>
                <a:ext uri="{FF2B5EF4-FFF2-40B4-BE49-F238E27FC236}">
                  <a16:creationId xmlns:a16="http://schemas.microsoft.com/office/drawing/2014/main" id="{71BCBB46-887C-1F2E-06DE-3704985D77C8}"/>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227383" y="3577267"/>
              <a:ext cx="813039" cy="813039"/>
            </a:xfrm>
            <a:prstGeom prst="rect">
              <a:avLst/>
            </a:prstGeom>
          </p:spPr>
        </p:pic>
      </p:grpSp>
      <p:grpSp>
        <p:nvGrpSpPr>
          <p:cNvPr id="41" name="Group 40">
            <a:extLst>
              <a:ext uri="{FF2B5EF4-FFF2-40B4-BE49-F238E27FC236}">
                <a16:creationId xmlns:a16="http://schemas.microsoft.com/office/drawing/2014/main" id="{6EFE4758-214C-9A1C-F1C3-7353EAF6C72A}"/>
              </a:ext>
            </a:extLst>
          </p:cNvPr>
          <p:cNvGrpSpPr/>
          <p:nvPr/>
        </p:nvGrpSpPr>
        <p:grpSpPr>
          <a:xfrm>
            <a:off x="5831657" y="2016871"/>
            <a:ext cx="1476000" cy="1476000"/>
            <a:chOff x="6827476" y="2061636"/>
            <a:chExt cx="1476000" cy="1476000"/>
          </a:xfrm>
        </p:grpSpPr>
        <p:sp>
          <p:nvSpPr>
            <p:cNvPr id="10" name="Oval 9">
              <a:extLst>
                <a:ext uri="{FF2B5EF4-FFF2-40B4-BE49-F238E27FC236}">
                  <a16:creationId xmlns:a16="http://schemas.microsoft.com/office/drawing/2014/main" id="{754A9944-B5A8-048D-DFE4-90BF34282BE6}"/>
                </a:ext>
              </a:extLst>
            </p:cNvPr>
            <p:cNvSpPr/>
            <p:nvPr/>
          </p:nvSpPr>
          <p:spPr>
            <a:xfrm>
              <a:off x="6827476" y="2061636"/>
              <a:ext cx="1476000" cy="1476000"/>
            </a:xfrm>
            <a:prstGeom prst="ellipse">
              <a:avLst/>
            </a:prstGeom>
            <a:solidFill>
              <a:srgbClr val="F7EE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pic>
          <p:nvPicPr>
            <p:cNvPr id="6" name="Graphic 5" descr="Suburban scene with solid fill">
              <a:extLst>
                <a:ext uri="{FF2B5EF4-FFF2-40B4-BE49-F238E27FC236}">
                  <a16:creationId xmlns:a16="http://schemas.microsoft.com/office/drawing/2014/main" id="{ADF88B61-36B6-6ABE-DA0B-560C8F6E3527}"/>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7165510" y="2393116"/>
              <a:ext cx="813040" cy="813040"/>
            </a:xfrm>
            <a:prstGeom prst="rect">
              <a:avLst/>
            </a:prstGeom>
          </p:spPr>
        </p:pic>
      </p:grpSp>
      <p:sp>
        <p:nvSpPr>
          <p:cNvPr id="54" name="TextBox 53">
            <a:extLst>
              <a:ext uri="{FF2B5EF4-FFF2-40B4-BE49-F238E27FC236}">
                <a16:creationId xmlns:a16="http://schemas.microsoft.com/office/drawing/2014/main" id="{28E0F478-46CC-BE1D-B62B-EED1ECE0A616}"/>
              </a:ext>
            </a:extLst>
          </p:cNvPr>
          <p:cNvSpPr txBox="1"/>
          <p:nvPr/>
        </p:nvSpPr>
        <p:spPr>
          <a:xfrm>
            <a:off x="9532883" y="1335023"/>
            <a:ext cx="2343807" cy="369332"/>
          </a:xfrm>
          <a:prstGeom prst="rect">
            <a:avLst/>
          </a:prstGeom>
          <a:solidFill>
            <a:srgbClr val="F7EEA0"/>
          </a:solidFill>
        </p:spPr>
        <p:txBody>
          <a:bodyPr wrap="square" rtlCol="0">
            <a:spAutoFit/>
          </a:bodyPr>
          <a:lstStyle/>
          <a:p>
            <a:pPr algn="ctr"/>
            <a:r>
              <a:rPr lang="en-GB"/>
              <a:t>Harm inside the home</a:t>
            </a:r>
          </a:p>
        </p:txBody>
      </p:sp>
      <p:sp>
        <p:nvSpPr>
          <p:cNvPr id="55" name="TextBox 54">
            <a:extLst>
              <a:ext uri="{FF2B5EF4-FFF2-40B4-BE49-F238E27FC236}">
                <a16:creationId xmlns:a16="http://schemas.microsoft.com/office/drawing/2014/main" id="{94D47E0B-1355-12A0-6D55-74DAC3E9AFA9}"/>
              </a:ext>
            </a:extLst>
          </p:cNvPr>
          <p:cNvSpPr txBox="1"/>
          <p:nvPr/>
        </p:nvSpPr>
        <p:spPr>
          <a:xfrm>
            <a:off x="9532883" y="2561908"/>
            <a:ext cx="2575035" cy="369332"/>
          </a:xfrm>
          <a:prstGeom prst="rect">
            <a:avLst/>
          </a:prstGeom>
          <a:solidFill>
            <a:srgbClr val="BADFCD"/>
          </a:solidFill>
        </p:spPr>
        <p:txBody>
          <a:bodyPr wrap="square" rtlCol="0">
            <a:spAutoFit/>
          </a:bodyPr>
          <a:lstStyle/>
          <a:p>
            <a:pPr algn="ctr"/>
            <a:r>
              <a:rPr lang="en-GB"/>
              <a:t>Harm outside the home</a:t>
            </a:r>
          </a:p>
        </p:txBody>
      </p:sp>
      <p:sp>
        <p:nvSpPr>
          <p:cNvPr id="56" name="TextBox 55">
            <a:extLst>
              <a:ext uri="{FF2B5EF4-FFF2-40B4-BE49-F238E27FC236}">
                <a16:creationId xmlns:a16="http://schemas.microsoft.com/office/drawing/2014/main" id="{10B94120-4F3C-CF79-19E9-9DBC96535BB3}"/>
              </a:ext>
            </a:extLst>
          </p:cNvPr>
          <p:cNvSpPr txBox="1"/>
          <p:nvPr/>
        </p:nvSpPr>
        <p:spPr>
          <a:xfrm>
            <a:off x="9526176" y="3828013"/>
            <a:ext cx="2343807" cy="369332"/>
          </a:xfrm>
          <a:prstGeom prst="rect">
            <a:avLst/>
          </a:prstGeom>
          <a:solidFill>
            <a:srgbClr val="E6D8EA"/>
          </a:solidFill>
        </p:spPr>
        <p:txBody>
          <a:bodyPr wrap="square" rtlCol="0">
            <a:spAutoFit/>
          </a:bodyPr>
          <a:lstStyle/>
          <a:p>
            <a:pPr algn="ctr"/>
            <a:r>
              <a:rPr lang="en-GB"/>
              <a:t>Online-Harm </a:t>
            </a:r>
          </a:p>
        </p:txBody>
      </p:sp>
    </p:spTree>
    <p:extLst>
      <p:ext uri="{BB962C8B-B14F-4D97-AF65-F5344CB8AC3E}">
        <p14:creationId xmlns:p14="http://schemas.microsoft.com/office/powerpoint/2010/main" val="42109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1000"/>
                                        <p:tgtEl>
                                          <p:spTgt spid="54"/>
                                        </p:tgtEl>
                                      </p:cBhvr>
                                    </p:animEffect>
                                    <p:anim calcmode="lin" valueType="num">
                                      <p:cBhvr>
                                        <p:cTn id="13" dur="1000" fill="hold"/>
                                        <p:tgtEl>
                                          <p:spTgt spid="54"/>
                                        </p:tgtEl>
                                        <p:attrNameLst>
                                          <p:attrName>ppt_x</p:attrName>
                                        </p:attrNameLst>
                                      </p:cBhvr>
                                      <p:tavLst>
                                        <p:tav tm="0">
                                          <p:val>
                                            <p:strVal val="#ppt_x"/>
                                          </p:val>
                                        </p:tav>
                                        <p:tav tm="100000">
                                          <p:val>
                                            <p:strVal val="#ppt_x"/>
                                          </p:val>
                                        </p:tav>
                                      </p:tavLst>
                                    </p:anim>
                                    <p:anim calcmode="lin" valueType="num">
                                      <p:cBhvr>
                                        <p:cTn id="1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1000"/>
                                        <p:tgtEl>
                                          <p:spTgt spid="44"/>
                                        </p:tgtEl>
                                      </p:cBhvr>
                                    </p:animEffect>
                                    <p:anim calcmode="lin" valueType="num">
                                      <p:cBhvr>
                                        <p:cTn id="20" dur="1000" fill="hold"/>
                                        <p:tgtEl>
                                          <p:spTgt spid="44"/>
                                        </p:tgtEl>
                                        <p:attrNameLst>
                                          <p:attrName>ppt_x</p:attrName>
                                        </p:attrNameLst>
                                      </p:cBhvr>
                                      <p:tavLst>
                                        <p:tav tm="0">
                                          <p:val>
                                            <p:strVal val="#ppt_x"/>
                                          </p:val>
                                        </p:tav>
                                        <p:tav tm="100000">
                                          <p:val>
                                            <p:strVal val="#ppt_x"/>
                                          </p:val>
                                        </p:tav>
                                      </p:tavLst>
                                    </p:anim>
                                    <p:anim calcmode="lin" valueType="num">
                                      <p:cBhvr>
                                        <p:cTn id="21" dur="1000" fill="hold"/>
                                        <p:tgtEl>
                                          <p:spTgt spid="4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1000"/>
                                        <p:tgtEl>
                                          <p:spTgt spid="55"/>
                                        </p:tgtEl>
                                      </p:cBhvr>
                                    </p:animEffect>
                                    <p:anim calcmode="lin" valueType="num">
                                      <p:cBhvr>
                                        <p:cTn id="25" dur="1000" fill="hold"/>
                                        <p:tgtEl>
                                          <p:spTgt spid="55"/>
                                        </p:tgtEl>
                                        <p:attrNameLst>
                                          <p:attrName>ppt_x</p:attrName>
                                        </p:attrNameLst>
                                      </p:cBhvr>
                                      <p:tavLst>
                                        <p:tav tm="0">
                                          <p:val>
                                            <p:strVal val="#ppt_x"/>
                                          </p:val>
                                        </p:tav>
                                        <p:tav tm="100000">
                                          <p:val>
                                            <p:strVal val="#ppt_x"/>
                                          </p:val>
                                        </p:tav>
                                      </p:tavLst>
                                    </p:anim>
                                    <p:anim calcmode="lin" valueType="num">
                                      <p:cBhvr>
                                        <p:cTn id="26"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000"/>
                                        <p:tgtEl>
                                          <p:spTgt spid="56"/>
                                        </p:tgtEl>
                                      </p:cBhvr>
                                    </p:animEffect>
                                    <p:anim calcmode="lin" valueType="num">
                                      <p:cBhvr>
                                        <p:cTn id="37" dur="1000" fill="hold"/>
                                        <p:tgtEl>
                                          <p:spTgt spid="56"/>
                                        </p:tgtEl>
                                        <p:attrNameLst>
                                          <p:attrName>ppt_x</p:attrName>
                                        </p:attrNameLst>
                                      </p:cBhvr>
                                      <p:tavLst>
                                        <p:tav tm="0">
                                          <p:val>
                                            <p:strVal val="#ppt_x"/>
                                          </p:val>
                                        </p:tav>
                                        <p:tav tm="100000">
                                          <p:val>
                                            <p:strVal val="#ppt_x"/>
                                          </p:val>
                                        </p:tav>
                                      </p:tavLst>
                                    </p:anim>
                                    <p:anim calcmode="lin" valueType="num">
                                      <p:cBhvr>
                                        <p:cTn id="3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6E54F-99D2-8AC2-1BFE-47AFCB32F81C}"/>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D2B6B22-9337-1632-6CA5-805F405218DB}"/>
              </a:ext>
            </a:extLst>
          </p:cNvPr>
          <p:cNvGraphicFramePr/>
          <p:nvPr>
            <p:extLst>
              <p:ext uri="{D42A27DB-BD31-4B8C-83A1-F6EECF244321}">
                <p14:modId xmlns:p14="http://schemas.microsoft.com/office/powerpoint/2010/main" val="2397975731"/>
              </p:ext>
            </p:extLst>
          </p:nvPr>
        </p:nvGraphicFramePr>
        <p:xfrm>
          <a:off x="3572036" y="1110352"/>
          <a:ext cx="8106698" cy="4061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58F31E9E-F23B-7B61-1CDB-7BA3888CC495}"/>
              </a:ext>
            </a:extLst>
          </p:cNvPr>
          <p:cNvSpPr txBox="1"/>
          <p:nvPr/>
        </p:nvSpPr>
        <p:spPr>
          <a:xfrm>
            <a:off x="585522" y="1802425"/>
            <a:ext cx="2446773" cy="2677656"/>
          </a:xfrm>
          <a:prstGeom prst="rect">
            <a:avLst/>
          </a:prstGeom>
          <a:noFill/>
        </p:spPr>
        <p:txBody>
          <a:bodyPr wrap="square">
            <a:spAutoFit/>
          </a:bodyPr>
          <a:lstStyle/>
          <a:p>
            <a:r>
              <a:rPr lang="en-GB" sz="2400" dirty="0">
                <a:latin typeface="Poppins" panose="00000500000000000000" pitchFamily="2" charset="0"/>
                <a:cs typeface="Poppins" panose="00000500000000000000" pitchFamily="2" charset="0"/>
              </a:rPr>
              <a:t>Children and young people spend a significant amount of time in the online space</a:t>
            </a:r>
            <a:endParaRPr lang="en-GB" sz="2400" dirty="0"/>
          </a:p>
        </p:txBody>
      </p:sp>
      <p:sp>
        <p:nvSpPr>
          <p:cNvPr id="10" name="TextBox 9">
            <a:extLst>
              <a:ext uri="{FF2B5EF4-FFF2-40B4-BE49-F238E27FC236}">
                <a16:creationId xmlns:a16="http://schemas.microsoft.com/office/drawing/2014/main" id="{F290D244-5976-7E57-27CE-E01D448E9622}"/>
              </a:ext>
            </a:extLst>
          </p:cNvPr>
          <p:cNvSpPr txBox="1"/>
          <p:nvPr/>
        </p:nvSpPr>
        <p:spPr>
          <a:xfrm>
            <a:off x="10526587" y="5287114"/>
            <a:ext cx="1348422" cy="369332"/>
          </a:xfrm>
          <a:prstGeom prst="rect">
            <a:avLst/>
          </a:prstGeom>
          <a:noFill/>
        </p:spPr>
        <p:txBody>
          <a:bodyPr wrap="square">
            <a:spAutoFit/>
          </a:bodyPr>
          <a:lstStyle/>
          <a:p>
            <a:r>
              <a:rPr lang="en-GB" sz="1800" i="1" dirty="0"/>
              <a:t>ONS (2023)</a:t>
            </a:r>
            <a:endParaRPr lang="en-GB" dirty="0"/>
          </a:p>
        </p:txBody>
      </p:sp>
      <p:sp>
        <p:nvSpPr>
          <p:cNvPr id="14" name="TextBox 13">
            <a:extLst>
              <a:ext uri="{FF2B5EF4-FFF2-40B4-BE49-F238E27FC236}">
                <a16:creationId xmlns:a16="http://schemas.microsoft.com/office/drawing/2014/main" id="{B08443AF-1C79-57B2-2CDF-F0AE83FD599D}"/>
              </a:ext>
            </a:extLst>
          </p:cNvPr>
          <p:cNvSpPr txBox="1"/>
          <p:nvPr/>
        </p:nvSpPr>
        <p:spPr>
          <a:xfrm>
            <a:off x="143226" y="67047"/>
            <a:ext cx="1153550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823D94"/>
                </a:solidFill>
                <a:effectLst/>
                <a:uLnTx/>
                <a:uFillTx/>
                <a:latin typeface="Poppins" panose="00000500000000000000" pitchFamily="2" charset="0"/>
                <a:ea typeface="+mn-ea"/>
                <a:cs typeface="Poppins" panose="00000500000000000000" pitchFamily="2" charset="0"/>
              </a:rPr>
              <a:t>Children and Young People’s Online Activity </a:t>
            </a:r>
          </a:p>
        </p:txBody>
      </p:sp>
    </p:spTree>
    <p:extLst>
      <p:ext uri="{BB962C8B-B14F-4D97-AF65-F5344CB8AC3E}">
        <p14:creationId xmlns:p14="http://schemas.microsoft.com/office/powerpoint/2010/main" val="126609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630A9B-52DB-7196-143C-225A7CA7755B}"/>
              </a:ext>
            </a:extLst>
          </p:cNvPr>
          <p:cNvPicPr>
            <a:picLocks noChangeAspect="1"/>
          </p:cNvPicPr>
          <p:nvPr/>
        </p:nvPicPr>
        <p:blipFill>
          <a:blip r:embed="rId3"/>
          <a:stretch>
            <a:fillRect/>
          </a:stretch>
        </p:blipFill>
        <p:spPr>
          <a:xfrm>
            <a:off x="7995983" y="1069350"/>
            <a:ext cx="3698199" cy="4567775"/>
          </a:xfrm>
          <a:prstGeom prst="rect">
            <a:avLst/>
          </a:prstGeom>
        </p:spPr>
      </p:pic>
      <p:sp>
        <p:nvSpPr>
          <p:cNvPr id="6" name="TextBox 5">
            <a:extLst>
              <a:ext uri="{FF2B5EF4-FFF2-40B4-BE49-F238E27FC236}">
                <a16:creationId xmlns:a16="http://schemas.microsoft.com/office/drawing/2014/main" id="{7CFF27FB-F1E9-7E8F-A02D-9A0522F50AD0}"/>
              </a:ext>
            </a:extLst>
          </p:cNvPr>
          <p:cNvSpPr txBox="1"/>
          <p:nvPr/>
        </p:nvSpPr>
        <p:spPr>
          <a:xfrm>
            <a:off x="8287587" y="5580735"/>
            <a:ext cx="3114990" cy="523220"/>
          </a:xfrm>
          <a:prstGeom prst="rect">
            <a:avLst/>
          </a:prstGeom>
          <a:noFill/>
        </p:spPr>
        <p:txBody>
          <a:bodyPr wrap="square" rtlCol="0">
            <a:spAutoFit/>
          </a:bodyPr>
          <a:lstStyle/>
          <a:p>
            <a:pPr algn="ctr"/>
            <a:r>
              <a:rPr lang="en-GB" sz="1400" i="1" dirty="0"/>
              <a:t>Social Media Platforms  www.socialworkerstoolbox.com</a:t>
            </a:r>
          </a:p>
        </p:txBody>
      </p:sp>
      <p:sp>
        <p:nvSpPr>
          <p:cNvPr id="7" name="TextBox 6">
            <a:extLst>
              <a:ext uri="{FF2B5EF4-FFF2-40B4-BE49-F238E27FC236}">
                <a16:creationId xmlns:a16="http://schemas.microsoft.com/office/drawing/2014/main" id="{1225901D-9E90-E5B1-EA22-AB54FF98F701}"/>
              </a:ext>
            </a:extLst>
          </p:cNvPr>
          <p:cNvSpPr txBox="1"/>
          <p:nvPr/>
        </p:nvSpPr>
        <p:spPr>
          <a:xfrm>
            <a:off x="222902" y="139216"/>
            <a:ext cx="11181413" cy="584775"/>
          </a:xfrm>
          <a:prstGeom prst="rect">
            <a:avLst/>
          </a:prstGeom>
          <a:noFill/>
        </p:spPr>
        <p:txBody>
          <a:bodyPr wrap="square" rtlCol="0">
            <a:spAutoFit/>
          </a:bodyPr>
          <a:lstStyle/>
          <a:p>
            <a:r>
              <a:rPr lang="en-GB" sz="3200" b="1" dirty="0">
                <a:solidFill>
                  <a:srgbClr val="823D94"/>
                </a:solidFill>
                <a:latin typeface="Poppins" panose="00000500000000000000" pitchFamily="2" charset="0"/>
                <a:cs typeface="Poppins" panose="00000500000000000000" pitchFamily="2" charset="0"/>
              </a:rPr>
              <a:t>What are children and young people doing online?</a:t>
            </a:r>
          </a:p>
        </p:txBody>
      </p:sp>
      <p:grpSp>
        <p:nvGrpSpPr>
          <p:cNvPr id="12" name="Group 11">
            <a:extLst>
              <a:ext uri="{FF2B5EF4-FFF2-40B4-BE49-F238E27FC236}">
                <a16:creationId xmlns:a16="http://schemas.microsoft.com/office/drawing/2014/main" id="{A83B37CF-EAF0-AFBD-E316-5EE14273C7EC}"/>
              </a:ext>
            </a:extLst>
          </p:cNvPr>
          <p:cNvGrpSpPr/>
          <p:nvPr/>
        </p:nvGrpSpPr>
        <p:grpSpPr>
          <a:xfrm>
            <a:off x="4441371" y="1598834"/>
            <a:ext cx="8018754" cy="1305678"/>
            <a:chOff x="0" y="-79421"/>
            <a:chExt cx="14702915" cy="1305678"/>
          </a:xfrm>
        </p:grpSpPr>
        <p:sp>
          <p:nvSpPr>
            <p:cNvPr id="13" name="Rectangle 12">
              <a:extLst>
                <a:ext uri="{FF2B5EF4-FFF2-40B4-BE49-F238E27FC236}">
                  <a16:creationId xmlns:a16="http://schemas.microsoft.com/office/drawing/2014/main" id="{FE13BC29-D90D-563A-9935-E0E6E078D606}"/>
                </a:ext>
              </a:extLst>
            </p:cNvPr>
            <p:cNvSpPr/>
            <p:nvPr/>
          </p:nvSpPr>
          <p:spPr>
            <a:xfrm>
              <a:off x="0" y="655972"/>
              <a:ext cx="8405091" cy="57028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4" name="TextBox 13">
              <a:extLst>
                <a:ext uri="{FF2B5EF4-FFF2-40B4-BE49-F238E27FC236}">
                  <a16:creationId xmlns:a16="http://schemas.microsoft.com/office/drawing/2014/main" id="{1A6FBD78-0027-30C8-145D-19975B041556}"/>
                </a:ext>
              </a:extLst>
            </p:cNvPr>
            <p:cNvSpPr txBox="1"/>
            <p:nvPr/>
          </p:nvSpPr>
          <p:spPr>
            <a:xfrm>
              <a:off x="6297823" y="-79421"/>
              <a:ext cx="8405092" cy="5702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6862" tIns="24130" rIns="135128" bIns="24130" numCol="1" spcCol="1270" anchor="t" anchorCtr="0">
              <a:noAutofit/>
            </a:bodyPr>
            <a:lstStyle/>
            <a:p>
              <a:pPr marL="114300" lvl="1" indent="-114300" algn="l" defTabSz="666750">
                <a:lnSpc>
                  <a:spcPct val="90000"/>
                </a:lnSpc>
                <a:spcBef>
                  <a:spcPct val="0"/>
                </a:spcBef>
                <a:spcAft>
                  <a:spcPct val="20000"/>
                </a:spcAft>
                <a:buChar char="•"/>
              </a:pPr>
              <a:endParaRPr lang="en-GB" sz="1500" kern="1200" dirty="0">
                <a:solidFill>
                  <a:srgbClr val="823D94"/>
                </a:solidFill>
                <a:latin typeface="Poppins" panose="00000500000000000000" pitchFamily="2" charset="0"/>
                <a:cs typeface="Poppins" panose="00000500000000000000" pitchFamily="2" charset="0"/>
              </a:endParaRPr>
            </a:p>
          </p:txBody>
        </p:sp>
      </p:grpSp>
      <p:sp>
        <p:nvSpPr>
          <p:cNvPr id="19" name="Rectangle 18">
            <a:extLst>
              <a:ext uri="{FF2B5EF4-FFF2-40B4-BE49-F238E27FC236}">
                <a16:creationId xmlns:a16="http://schemas.microsoft.com/office/drawing/2014/main" id="{A23DFFD2-B360-7C6B-4521-5E6FA457E05A}"/>
              </a:ext>
            </a:extLst>
          </p:cNvPr>
          <p:cNvSpPr/>
          <p:nvPr/>
        </p:nvSpPr>
        <p:spPr>
          <a:xfrm>
            <a:off x="6029549" y="2935999"/>
            <a:ext cx="7022671" cy="57028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9" name="TextBox 28">
            <a:extLst>
              <a:ext uri="{FF2B5EF4-FFF2-40B4-BE49-F238E27FC236}">
                <a16:creationId xmlns:a16="http://schemas.microsoft.com/office/drawing/2014/main" id="{B71EDC64-CF11-FDD3-4666-67AB130C0E2F}"/>
              </a:ext>
            </a:extLst>
          </p:cNvPr>
          <p:cNvSpPr txBox="1"/>
          <p:nvPr/>
        </p:nvSpPr>
        <p:spPr>
          <a:xfrm>
            <a:off x="523156" y="949029"/>
            <a:ext cx="7181222" cy="6440738"/>
          </a:xfrm>
          <a:prstGeom prst="rect">
            <a:avLst/>
          </a:prstGeom>
          <a:noFill/>
        </p:spPr>
        <p:txBody>
          <a:bodyPr wrap="square" rtlCol="0">
            <a:spAutoFit/>
          </a:bodyPr>
          <a:lstStyle/>
          <a:p>
            <a:pPr marL="285750" indent="-285750">
              <a:buFont typeface="Wingdings" panose="05000000000000000000" pitchFamily="2" charset="2"/>
              <a:buChar char="ü"/>
            </a:pPr>
            <a:r>
              <a:rPr lang="en-GB" sz="2000" dirty="0"/>
              <a:t>Using digital platforms to maintain friendships, build new circles and communicate daily</a:t>
            </a:r>
          </a:p>
          <a:p>
            <a:pPr marL="742950" lvl="1" indent="-285750">
              <a:buFont typeface="Arial" panose="020B0604020202020204" pitchFamily="34" charset="0"/>
              <a:buChar char="•"/>
            </a:pPr>
            <a:r>
              <a:rPr lang="en-GB" sz="1600" dirty="0">
                <a:cs typeface="Poppins" panose="00000500000000000000" pitchFamily="2" charset="0"/>
              </a:rPr>
              <a:t>Social media (WhatsApp, Snapchat, Discord, Instagram).</a:t>
            </a:r>
          </a:p>
          <a:p>
            <a:pPr lvl="1"/>
            <a:endParaRPr lang="en-GB" sz="1600" dirty="0">
              <a:cs typeface="Poppins" panose="00000500000000000000" pitchFamily="2" charset="0"/>
            </a:endParaRPr>
          </a:p>
          <a:p>
            <a:pPr marL="342900" indent="-342900">
              <a:buFont typeface="Wingdings" panose="05000000000000000000" pitchFamily="2" charset="2"/>
              <a:buChar char="ü"/>
            </a:pPr>
            <a:r>
              <a:rPr lang="en-GB" sz="2000" dirty="0">
                <a:cs typeface="Poppins" panose="00000500000000000000" pitchFamily="2" charset="0"/>
              </a:rPr>
              <a:t>Gaming, streaming and/or creating video content </a:t>
            </a:r>
          </a:p>
          <a:p>
            <a:pPr marL="742950" lvl="2" indent="-285750" defTabSz="666750">
              <a:lnSpc>
                <a:spcPct val="90000"/>
              </a:lnSpc>
              <a:spcBef>
                <a:spcPct val="0"/>
              </a:spcBef>
              <a:spcAft>
                <a:spcPct val="20000"/>
              </a:spcAft>
              <a:buFont typeface="Arial" panose="020B0604020202020204" pitchFamily="34" charset="0"/>
              <a:buChar char="•"/>
            </a:pPr>
            <a:r>
              <a:rPr lang="en-GB" sz="1400" dirty="0">
                <a:cs typeface="Poppins" panose="00000500000000000000" pitchFamily="2" charset="0"/>
              </a:rPr>
              <a:t>Fortnite, Roblox, Minecraft.</a:t>
            </a:r>
          </a:p>
          <a:p>
            <a:pPr marL="742950" lvl="2" indent="-285750" defTabSz="666750">
              <a:lnSpc>
                <a:spcPct val="90000"/>
              </a:lnSpc>
              <a:spcBef>
                <a:spcPct val="0"/>
              </a:spcBef>
              <a:spcAft>
                <a:spcPct val="20000"/>
              </a:spcAft>
              <a:buFont typeface="Arial" panose="020B0604020202020204" pitchFamily="34" charset="0"/>
              <a:buChar char="•"/>
            </a:pPr>
            <a:r>
              <a:rPr lang="en-GB" sz="1400" dirty="0">
                <a:cs typeface="Poppins" panose="00000500000000000000" pitchFamily="2" charset="0"/>
              </a:rPr>
              <a:t>YouTube and TikTok</a:t>
            </a:r>
          </a:p>
          <a:p>
            <a:pPr marL="742950" lvl="2" indent="-285750" defTabSz="666750">
              <a:lnSpc>
                <a:spcPct val="90000"/>
              </a:lnSpc>
              <a:spcBef>
                <a:spcPct val="0"/>
              </a:spcBef>
              <a:spcAft>
                <a:spcPct val="20000"/>
              </a:spcAft>
              <a:buFont typeface="Arial" panose="020B0604020202020204" pitchFamily="34" charset="0"/>
              <a:buChar char="•"/>
            </a:pPr>
            <a:r>
              <a:rPr lang="en-GB" sz="1400" dirty="0">
                <a:cs typeface="Poppins" panose="00000500000000000000" pitchFamily="2" charset="0"/>
              </a:rPr>
              <a:t>Twitch or TikTok Live </a:t>
            </a:r>
          </a:p>
          <a:p>
            <a:pPr marL="0" lvl="1" defTabSz="666750">
              <a:lnSpc>
                <a:spcPct val="90000"/>
              </a:lnSpc>
              <a:spcBef>
                <a:spcPct val="0"/>
              </a:spcBef>
              <a:spcAft>
                <a:spcPct val="20000"/>
              </a:spcAft>
            </a:pPr>
            <a:endParaRPr lang="en-GB" sz="1400" dirty="0">
              <a:cs typeface="Poppins" panose="00000500000000000000" pitchFamily="2" charset="0"/>
            </a:endParaRPr>
          </a:p>
          <a:p>
            <a:pPr marL="342900" lvl="1" indent="-342900" defTabSz="666750">
              <a:lnSpc>
                <a:spcPct val="90000"/>
              </a:lnSpc>
              <a:spcBef>
                <a:spcPct val="0"/>
              </a:spcBef>
              <a:spcAft>
                <a:spcPct val="20000"/>
              </a:spcAft>
              <a:buFont typeface="Wingdings" panose="05000000000000000000" pitchFamily="2" charset="2"/>
              <a:buChar char="ü"/>
            </a:pPr>
            <a:r>
              <a:rPr lang="en-GB" sz="2000" dirty="0">
                <a:cs typeface="Poppins" panose="00000500000000000000" pitchFamily="2" charset="0"/>
              </a:rPr>
              <a:t>Learning, homework, research </a:t>
            </a:r>
          </a:p>
          <a:p>
            <a:pPr marL="742950" lvl="2" indent="-285750" defTabSz="666750">
              <a:lnSpc>
                <a:spcPct val="90000"/>
              </a:lnSpc>
              <a:spcBef>
                <a:spcPct val="0"/>
              </a:spcBef>
              <a:spcAft>
                <a:spcPct val="20000"/>
              </a:spcAft>
              <a:buFont typeface="Arial" panose="020B0604020202020204" pitchFamily="34" charset="0"/>
              <a:buChar char="•"/>
            </a:pPr>
            <a:r>
              <a:rPr lang="en-GB" sz="1600" dirty="0">
                <a:cs typeface="Poppins" panose="00000500000000000000" pitchFamily="2" charset="0"/>
              </a:rPr>
              <a:t>YouTube, AI Tools, Online Classroom Systems, Google. </a:t>
            </a:r>
          </a:p>
          <a:p>
            <a:pPr marL="0" lvl="1" defTabSz="666750">
              <a:lnSpc>
                <a:spcPct val="90000"/>
              </a:lnSpc>
              <a:spcBef>
                <a:spcPct val="0"/>
              </a:spcBef>
              <a:spcAft>
                <a:spcPct val="20000"/>
              </a:spcAft>
            </a:pPr>
            <a:endParaRPr lang="en-GB" sz="1600" dirty="0">
              <a:cs typeface="Poppins" panose="00000500000000000000" pitchFamily="2" charset="0"/>
            </a:endParaRPr>
          </a:p>
          <a:p>
            <a:pPr marL="342900" lvl="1" indent="-342900" defTabSz="666750">
              <a:lnSpc>
                <a:spcPct val="90000"/>
              </a:lnSpc>
              <a:spcBef>
                <a:spcPct val="0"/>
              </a:spcBef>
              <a:spcAft>
                <a:spcPct val="20000"/>
              </a:spcAft>
              <a:buFont typeface="Wingdings" panose="05000000000000000000" pitchFamily="2" charset="2"/>
              <a:buChar char="ü"/>
            </a:pPr>
            <a:r>
              <a:rPr lang="en-GB" sz="2000" dirty="0">
                <a:cs typeface="Poppins" panose="00000500000000000000" pitchFamily="2" charset="0"/>
              </a:rPr>
              <a:t>Immersive experiences and virtual platforms </a:t>
            </a:r>
          </a:p>
          <a:p>
            <a:pPr marL="800100" lvl="2" indent="-342900" defTabSz="666750">
              <a:lnSpc>
                <a:spcPct val="90000"/>
              </a:lnSpc>
              <a:spcBef>
                <a:spcPct val="0"/>
              </a:spcBef>
              <a:spcAft>
                <a:spcPct val="20000"/>
              </a:spcAft>
              <a:buFont typeface="Arial" panose="020B0604020202020204" pitchFamily="34" charset="0"/>
              <a:buChar char="•"/>
            </a:pPr>
            <a:r>
              <a:rPr lang="en-GB" sz="1600" dirty="0">
                <a:cs typeface="Poppins" panose="00000500000000000000" pitchFamily="2" charset="0"/>
              </a:rPr>
              <a:t>Virtual Reality (e.g. VR gaming, VR chat), AI, Meta Horizon Worlds, Avatars, Virtual Events.</a:t>
            </a:r>
            <a:br>
              <a:rPr lang="en-GB" sz="1600" dirty="0">
                <a:cs typeface="Poppins" panose="00000500000000000000" pitchFamily="2" charset="0"/>
              </a:rPr>
            </a:br>
            <a:endParaRPr lang="en-GB" sz="2000" dirty="0">
              <a:cs typeface="Poppins" panose="00000500000000000000" pitchFamily="2" charset="0"/>
            </a:endParaRPr>
          </a:p>
          <a:p>
            <a:pPr marL="342900" lvl="1" indent="-342900" defTabSz="666750">
              <a:lnSpc>
                <a:spcPct val="90000"/>
              </a:lnSpc>
              <a:spcBef>
                <a:spcPct val="0"/>
              </a:spcBef>
              <a:spcAft>
                <a:spcPct val="20000"/>
              </a:spcAft>
              <a:buFont typeface="Wingdings" panose="05000000000000000000" pitchFamily="2" charset="2"/>
              <a:buChar char="ü"/>
            </a:pPr>
            <a:r>
              <a:rPr lang="en-GB" sz="2000" dirty="0">
                <a:cs typeface="Poppins" panose="00000500000000000000" pitchFamily="2" charset="0"/>
              </a:rPr>
              <a:t>Identity exploration and belonging </a:t>
            </a:r>
          </a:p>
          <a:p>
            <a:pPr marL="742950" lvl="2" indent="-285750" defTabSz="666750">
              <a:lnSpc>
                <a:spcPct val="90000"/>
              </a:lnSpc>
              <a:spcBef>
                <a:spcPct val="0"/>
              </a:spcBef>
              <a:spcAft>
                <a:spcPct val="20000"/>
              </a:spcAft>
              <a:buFont typeface="Arial" panose="020B0604020202020204" pitchFamily="34" charset="0"/>
              <a:buChar char="•"/>
            </a:pPr>
            <a:r>
              <a:rPr lang="en-GB" sz="1600" dirty="0">
                <a:cs typeface="Poppins" panose="00000500000000000000" pitchFamily="2" charset="0"/>
              </a:rPr>
              <a:t>Online support groups, following influencers or SEND-specific content. </a:t>
            </a:r>
          </a:p>
          <a:p>
            <a:pPr marL="742950" lvl="2" indent="-285750" defTabSz="666750">
              <a:lnSpc>
                <a:spcPct val="90000"/>
              </a:lnSpc>
              <a:spcBef>
                <a:spcPct val="0"/>
              </a:spcBef>
              <a:spcAft>
                <a:spcPct val="20000"/>
              </a:spcAft>
              <a:buFont typeface="Arial" panose="020B0604020202020204" pitchFamily="34" charset="0"/>
              <a:buChar char="•"/>
            </a:pPr>
            <a:endParaRPr lang="en-GB" sz="1600" dirty="0">
              <a:solidFill>
                <a:srgbClr val="823D94"/>
              </a:solidFill>
              <a:cs typeface="Poppins" panose="00000500000000000000" pitchFamily="2" charset="0"/>
            </a:endParaRPr>
          </a:p>
          <a:p>
            <a:pPr marL="742950" lvl="2" indent="-285750" defTabSz="666750">
              <a:lnSpc>
                <a:spcPct val="90000"/>
              </a:lnSpc>
              <a:spcBef>
                <a:spcPct val="0"/>
              </a:spcBef>
              <a:spcAft>
                <a:spcPct val="20000"/>
              </a:spcAft>
              <a:buFont typeface="Arial" panose="020B0604020202020204" pitchFamily="34" charset="0"/>
              <a:buChar char="•"/>
            </a:pPr>
            <a:endParaRPr lang="en-GB" dirty="0">
              <a:solidFill>
                <a:srgbClr val="823D94"/>
              </a:solidFill>
              <a:cs typeface="Poppins" panose="00000500000000000000" pitchFamily="2" charset="0"/>
            </a:endParaRPr>
          </a:p>
          <a:p>
            <a:pPr marL="742950" lvl="2" indent="-285750" defTabSz="666750">
              <a:lnSpc>
                <a:spcPct val="90000"/>
              </a:lnSpc>
              <a:spcBef>
                <a:spcPct val="0"/>
              </a:spcBef>
              <a:spcAft>
                <a:spcPct val="20000"/>
              </a:spcAft>
              <a:buFont typeface="Arial" panose="020B0604020202020204" pitchFamily="34" charset="0"/>
              <a:buChar char="•"/>
            </a:pPr>
            <a:endParaRPr lang="en-GB" dirty="0">
              <a:solidFill>
                <a:srgbClr val="823D94"/>
              </a:solidFill>
              <a:cs typeface="Poppins" panose="00000500000000000000" pitchFamily="2" charset="0"/>
            </a:endParaRPr>
          </a:p>
          <a:p>
            <a:pPr marL="0" lvl="1" defTabSz="666750">
              <a:lnSpc>
                <a:spcPct val="90000"/>
              </a:lnSpc>
              <a:spcBef>
                <a:spcPct val="0"/>
              </a:spcBef>
              <a:spcAft>
                <a:spcPct val="20000"/>
              </a:spcAft>
            </a:pPr>
            <a:endParaRPr lang="en-GB" sz="1600" dirty="0">
              <a:solidFill>
                <a:srgbClr val="823D94"/>
              </a:solidFill>
              <a:latin typeface="Poppins" panose="00000500000000000000" pitchFamily="2" charset="0"/>
              <a:cs typeface="Poppins" panose="00000500000000000000" pitchFamily="2" charset="0"/>
            </a:endParaRPr>
          </a:p>
          <a:p>
            <a:pPr marL="0" lvl="1" defTabSz="666750">
              <a:lnSpc>
                <a:spcPct val="90000"/>
              </a:lnSpc>
              <a:spcBef>
                <a:spcPct val="0"/>
              </a:spcBef>
              <a:spcAft>
                <a:spcPct val="20000"/>
              </a:spcAft>
            </a:pPr>
            <a:endParaRPr lang="en-GB" sz="1600" dirty="0">
              <a:solidFill>
                <a:srgbClr val="823D94"/>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1206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xEl>
                                              <p:pRg st="13" end="13"/>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1BF411-F329-FEE8-546C-9BB46B7CC923}"/>
              </a:ext>
            </a:extLst>
          </p:cNvPr>
          <p:cNvSpPr txBox="1"/>
          <p:nvPr/>
        </p:nvSpPr>
        <p:spPr>
          <a:xfrm>
            <a:off x="206698" y="123849"/>
            <a:ext cx="6100762" cy="584775"/>
          </a:xfrm>
          <a:prstGeom prst="rect">
            <a:avLst/>
          </a:prstGeom>
          <a:noFill/>
        </p:spPr>
        <p:txBody>
          <a:bodyPr wrap="square">
            <a:spAutoFit/>
          </a:bodyPr>
          <a:lstStyle/>
          <a:p>
            <a:r>
              <a:rPr lang="en-GB" sz="3200" b="1" dirty="0">
                <a:solidFill>
                  <a:srgbClr val="823D94"/>
                </a:solidFill>
                <a:latin typeface="Poppins" panose="00000500000000000000" pitchFamily="2" charset="0"/>
                <a:cs typeface="Poppins" panose="00000500000000000000" pitchFamily="2" charset="0"/>
              </a:rPr>
              <a:t>Summary of Benefits </a:t>
            </a:r>
            <a:r>
              <a:rPr lang="en-GB" sz="2800" b="1" dirty="0">
                <a:solidFill>
                  <a:srgbClr val="823D94"/>
                </a:solidFill>
                <a:latin typeface="Poppins" panose="00000500000000000000" pitchFamily="2" charset="0"/>
                <a:cs typeface="Poppins" panose="00000500000000000000" pitchFamily="2" charset="0"/>
              </a:rPr>
              <a:t> </a:t>
            </a:r>
            <a:r>
              <a:rPr lang="en-GB" sz="2400" b="1" dirty="0">
                <a:solidFill>
                  <a:srgbClr val="823D94"/>
                </a:solidFill>
                <a:latin typeface="Poppins" panose="00000500000000000000" pitchFamily="2" charset="0"/>
                <a:cs typeface="Poppins" panose="00000500000000000000" pitchFamily="2" charset="0"/>
              </a:rPr>
              <a:t> </a:t>
            </a:r>
          </a:p>
        </p:txBody>
      </p:sp>
      <p:graphicFrame>
        <p:nvGraphicFramePr>
          <p:cNvPr id="6" name="Diagram 5">
            <a:extLst>
              <a:ext uri="{FF2B5EF4-FFF2-40B4-BE49-F238E27FC236}">
                <a16:creationId xmlns:a16="http://schemas.microsoft.com/office/drawing/2014/main" id="{5E744C6D-0660-13A2-59E9-4BF8AED67926}"/>
              </a:ext>
            </a:extLst>
          </p:cNvPr>
          <p:cNvGraphicFramePr/>
          <p:nvPr>
            <p:extLst>
              <p:ext uri="{D42A27DB-BD31-4B8C-83A1-F6EECF244321}">
                <p14:modId xmlns:p14="http://schemas.microsoft.com/office/powerpoint/2010/main" val="3204848712"/>
              </p:ext>
            </p:extLst>
          </p:nvPr>
        </p:nvGraphicFramePr>
        <p:xfrm>
          <a:off x="333829" y="1443147"/>
          <a:ext cx="4911411" cy="3761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ED0C25E0-A921-4DC7-B57C-5FE28CC4D88D}"/>
              </a:ext>
            </a:extLst>
          </p:cNvPr>
          <p:cNvSpPr txBox="1"/>
          <p:nvPr/>
        </p:nvSpPr>
        <p:spPr>
          <a:xfrm>
            <a:off x="1523738" y="5414853"/>
            <a:ext cx="3466682" cy="338554"/>
          </a:xfrm>
          <a:prstGeom prst="rect">
            <a:avLst/>
          </a:prstGeom>
          <a:noFill/>
        </p:spPr>
        <p:txBody>
          <a:bodyPr wrap="square" rtlCol="0">
            <a:spAutoFit/>
          </a:bodyPr>
          <a:lstStyle/>
          <a:p>
            <a:r>
              <a:rPr lang="en-GB" sz="1600" i="1" dirty="0"/>
              <a:t>Ofcom Davidson et al (2020)</a:t>
            </a:r>
          </a:p>
        </p:txBody>
      </p:sp>
      <p:sp>
        <p:nvSpPr>
          <p:cNvPr id="9" name="TextBox 8">
            <a:extLst>
              <a:ext uri="{FF2B5EF4-FFF2-40B4-BE49-F238E27FC236}">
                <a16:creationId xmlns:a16="http://schemas.microsoft.com/office/drawing/2014/main" id="{B2ECC167-A855-B484-87E9-C41F31B2822C}"/>
              </a:ext>
            </a:extLst>
          </p:cNvPr>
          <p:cNvSpPr txBox="1"/>
          <p:nvPr/>
        </p:nvSpPr>
        <p:spPr>
          <a:xfrm>
            <a:off x="5758823" y="1641953"/>
            <a:ext cx="6099348" cy="1015663"/>
          </a:xfrm>
          <a:prstGeom prst="rect">
            <a:avLst/>
          </a:prstGeom>
          <a:noFill/>
        </p:spPr>
        <p:txBody>
          <a:bodyPr wrap="square">
            <a:spAutoFit/>
          </a:bodyPr>
          <a:lstStyle/>
          <a:p>
            <a:r>
              <a:rPr lang="en-GB" sz="2000" b="0" i="0" dirty="0">
                <a:solidFill>
                  <a:srgbClr val="000045"/>
                </a:solidFill>
                <a:effectLst/>
                <a:latin typeface="Sora"/>
              </a:rPr>
              <a:t>Nearly </a:t>
            </a:r>
            <a:r>
              <a:rPr lang="en-GB" sz="2000" b="1" i="0" dirty="0">
                <a:solidFill>
                  <a:srgbClr val="000045"/>
                </a:solidFill>
                <a:effectLst/>
                <a:latin typeface="Sora"/>
              </a:rPr>
              <a:t>eight in ten</a:t>
            </a:r>
            <a:r>
              <a:rPr lang="en-GB" sz="2000" b="0" i="0" dirty="0">
                <a:solidFill>
                  <a:srgbClr val="000045"/>
                </a:solidFill>
                <a:effectLst/>
                <a:latin typeface="Sora"/>
              </a:rPr>
              <a:t> (78%) children say the internet helps with schoolwork, and </a:t>
            </a:r>
            <a:r>
              <a:rPr lang="en-GB" sz="2000" b="1" i="0" dirty="0">
                <a:solidFill>
                  <a:srgbClr val="000045"/>
                </a:solidFill>
                <a:effectLst/>
                <a:latin typeface="Sora"/>
              </a:rPr>
              <a:t>more than half </a:t>
            </a:r>
            <a:r>
              <a:rPr lang="en-GB" sz="2000" b="0" i="0" dirty="0">
                <a:solidFill>
                  <a:srgbClr val="000045"/>
                </a:solidFill>
                <a:effectLst/>
                <a:latin typeface="Sora"/>
              </a:rPr>
              <a:t>(55%) use it to learn new skills.</a:t>
            </a:r>
            <a:endParaRPr lang="en-GB" sz="2000" dirty="0"/>
          </a:p>
        </p:txBody>
      </p:sp>
      <p:sp>
        <p:nvSpPr>
          <p:cNvPr id="11" name="TextBox 10">
            <a:extLst>
              <a:ext uri="{FF2B5EF4-FFF2-40B4-BE49-F238E27FC236}">
                <a16:creationId xmlns:a16="http://schemas.microsoft.com/office/drawing/2014/main" id="{47FBC6CB-103A-DC09-3B79-F900C7CFCD45}"/>
              </a:ext>
            </a:extLst>
          </p:cNvPr>
          <p:cNvSpPr txBox="1"/>
          <p:nvPr/>
        </p:nvSpPr>
        <p:spPr>
          <a:xfrm>
            <a:off x="5758823" y="2869615"/>
            <a:ext cx="6208764" cy="707886"/>
          </a:xfrm>
          <a:prstGeom prst="rect">
            <a:avLst/>
          </a:prstGeom>
          <a:noFill/>
        </p:spPr>
        <p:txBody>
          <a:bodyPr wrap="square">
            <a:spAutoFit/>
          </a:bodyPr>
          <a:lstStyle/>
          <a:p>
            <a:r>
              <a:rPr lang="en-GB" sz="2000" b="0" i="0" dirty="0">
                <a:solidFill>
                  <a:srgbClr val="000045"/>
                </a:solidFill>
                <a:effectLst/>
                <a:latin typeface="Sora"/>
              </a:rPr>
              <a:t>Almost </a:t>
            </a:r>
            <a:r>
              <a:rPr lang="en-GB" sz="2000" b="1" i="0" dirty="0">
                <a:solidFill>
                  <a:srgbClr val="000045"/>
                </a:solidFill>
                <a:effectLst/>
                <a:latin typeface="Sora"/>
              </a:rPr>
              <a:t>three-quarters</a:t>
            </a:r>
            <a:r>
              <a:rPr lang="en-GB" sz="2000" b="0" i="0" dirty="0">
                <a:solidFill>
                  <a:srgbClr val="000045"/>
                </a:solidFill>
                <a:effectLst/>
                <a:latin typeface="Sora"/>
              </a:rPr>
              <a:t> (72%) of 13-17s who use these platforms say they help them feel closer to friends</a:t>
            </a:r>
            <a:endParaRPr lang="en-GB" sz="2000" dirty="0"/>
          </a:p>
        </p:txBody>
      </p:sp>
      <p:sp>
        <p:nvSpPr>
          <p:cNvPr id="13" name="TextBox 12">
            <a:extLst>
              <a:ext uri="{FF2B5EF4-FFF2-40B4-BE49-F238E27FC236}">
                <a16:creationId xmlns:a16="http://schemas.microsoft.com/office/drawing/2014/main" id="{978AC673-8EB7-ED8A-EF30-00086440AC60}"/>
              </a:ext>
            </a:extLst>
          </p:cNvPr>
          <p:cNvSpPr txBox="1"/>
          <p:nvPr/>
        </p:nvSpPr>
        <p:spPr>
          <a:xfrm>
            <a:off x="5758823" y="3986196"/>
            <a:ext cx="6099348" cy="1015663"/>
          </a:xfrm>
          <a:prstGeom prst="rect">
            <a:avLst/>
          </a:prstGeom>
          <a:noFill/>
        </p:spPr>
        <p:txBody>
          <a:bodyPr wrap="square">
            <a:spAutoFit/>
          </a:bodyPr>
          <a:lstStyle/>
          <a:p>
            <a:r>
              <a:rPr lang="en-GB" sz="2000" b="1" dirty="0">
                <a:solidFill>
                  <a:srgbClr val="000045"/>
                </a:solidFill>
                <a:latin typeface="Sora"/>
              </a:rPr>
              <a:t>S</a:t>
            </a:r>
            <a:r>
              <a:rPr lang="en-GB" sz="2000" b="1" i="0" dirty="0">
                <a:solidFill>
                  <a:srgbClr val="000045"/>
                </a:solidFill>
                <a:effectLst/>
                <a:latin typeface="Sora"/>
              </a:rPr>
              <a:t>even in ten </a:t>
            </a:r>
            <a:r>
              <a:rPr lang="en-GB" sz="2000" b="0" i="0" dirty="0">
                <a:solidFill>
                  <a:srgbClr val="000045"/>
                </a:solidFill>
                <a:effectLst/>
                <a:latin typeface="Sora"/>
              </a:rPr>
              <a:t>(69%) 13–17-year-olds go online to support their wellbeing, mainly to relax (45%) or lift their mood (32%).</a:t>
            </a:r>
            <a:endParaRPr lang="en-GB" sz="2000" dirty="0"/>
          </a:p>
        </p:txBody>
      </p:sp>
      <p:sp>
        <p:nvSpPr>
          <p:cNvPr id="14" name="TextBox 13">
            <a:extLst>
              <a:ext uri="{FF2B5EF4-FFF2-40B4-BE49-F238E27FC236}">
                <a16:creationId xmlns:a16="http://schemas.microsoft.com/office/drawing/2014/main" id="{7A814757-3504-8373-A4F7-D6663148A8B5}"/>
              </a:ext>
            </a:extLst>
          </p:cNvPr>
          <p:cNvSpPr txBox="1"/>
          <p:nvPr/>
        </p:nvSpPr>
        <p:spPr>
          <a:xfrm>
            <a:off x="9222449" y="5410555"/>
            <a:ext cx="3466682" cy="338554"/>
          </a:xfrm>
          <a:prstGeom prst="rect">
            <a:avLst/>
          </a:prstGeom>
          <a:noFill/>
        </p:spPr>
        <p:txBody>
          <a:bodyPr wrap="square" rtlCol="0">
            <a:spAutoFit/>
          </a:bodyPr>
          <a:lstStyle/>
          <a:p>
            <a:r>
              <a:rPr lang="en-GB" sz="1600" i="1" dirty="0"/>
              <a:t>Online Nation Report (2025)</a:t>
            </a:r>
          </a:p>
        </p:txBody>
      </p:sp>
    </p:spTree>
    <p:extLst>
      <p:ext uri="{BB962C8B-B14F-4D97-AF65-F5344CB8AC3E}">
        <p14:creationId xmlns:p14="http://schemas.microsoft.com/office/powerpoint/2010/main" val="27968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P spid="9" grpId="0"/>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468789a-a7b4-4687-87b3-eab007bca10c">
      <Terms xmlns="http://schemas.microsoft.com/office/infopath/2007/PartnerControls"/>
    </lcf76f155ced4ddcb4097134ff3c332f>
    <TaxCatchAll xmlns="a7bf49e8-212f-44ef-9e80-0874a61b62e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CF428C069877F4CB0708CD1B09C4A1F" ma:contentTypeVersion="19" ma:contentTypeDescription="Create a new document." ma:contentTypeScope="" ma:versionID="f0b0f78507ccb5249cb61f20a92275ab">
  <xsd:schema xmlns:xsd="http://www.w3.org/2001/XMLSchema" xmlns:xs="http://www.w3.org/2001/XMLSchema" xmlns:p="http://schemas.microsoft.com/office/2006/metadata/properties" xmlns:ns2="e468789a-a7b4-4687-87b3-eab007bca10c" xmlns:ns3="a7bf49e8-212f-44ef-9e80-0874a61b62e7" targetNamespace="http://schemas.microsoft.com/office/2006/metadata/properties" ma:root="true" ma:fieldsID="0415061375992936ea00c1e93c58ce9f" ns2:_="" ns3:_="">
    <xsd:import namespace="e468789a-a7b4-4687-87b3-eab007bca10c"/>
    <xsd:import namespace="a7bf49e8-212f-44ef-9e80-0874a61b62e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68789a-a7b4-4687-87b3-eab007bca1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f6040a8-27ad-47ad-a0cf-e6ab4ec0855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bf49e8-212f-44ef-9e80-0874a61b62e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0281c30-2f29-42bc-a9e5-b6edf01a473b}" ma:internalName="TaxCatchAll" ma:showField="CatchAllData" ma:web="a7bf49e8-212f-44ef-9e80-0874a61b62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C54045-32BD-4B4A-8634-B77DED96FBAD}">
  <ds:schemaRefs>
    <ds:schemaRef ds:uri="http://schemas.microsoft.com/office/2006/documentManagement/types"/>
    <ds:schemaRef ds:uri="http://schemas.microsoft.com/office/2006/metadata/properties"/>
    <ds:schemaRef ds:uri="http://purl.org/dc/dcmitype/"/>
    <ds:schemaRef ds:uri="http://purl.org/dc/elements/1.1/"/>
    <ds:schemaRef ds:uri="a7bf49e8-212f-44ef-9e80-0874a61b62e7"/>
    <ds:schemaRef ds:uri="http://schemas.openxmlformats.org/package/2006/metadata/core-properties"/>
    <ds:schemaRef ds:uri="http://www.w3.org/XML/1998/namespace"/>
    <ds:schemaRef ds:uri="http://purl.org/dc/terms/"/>
    <ds:schemaRef ds:uri="http://schemas.microsoft.com/office/infopath/2007/PartnerControls"/>
    <ds:schemaRef ds:uri="e468789a-a7b4-4687-87b3-eab007bca10c"/>
  </ds:schemaRefs>
</ds:datastoreItem>
</file>

<file path=customXml/itemProps2.xml><?xml version="1.0" encoding="utf-8"?>
<ds:datastoreItem xmlns:ds="http://schemas.openxmlformats.org/officeDocument/2006/customXml" ds:itemID="{E3886506-3F99-4851-A7C4-C323884B8834}">
  <ds:schemaRefs>
    <ds:schemaRef ds:uri="a7bf49e8-212f-44ef-9e80-0874a61b62e7"/>
    <ds:schemaRef ds:uri="e468789a-a7b4-4687-87b3-eab007bca10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C340AAB-2AEA-41EB-A256-DF8844A910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2424</TotalTime>
  <Words>1547</Words>
  <Application>Microsoft Office PowerPoint</Application>
  <PresentationFormat>Widescreen</PresentationFormat>
  <Paragraphs>327</Paragraphs>
  <Slides>22</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Aptos</vt:lpstr>
      <vt:lpstr>Arial</vt:lpstr>
      <vt:lpstr>Calibri</vt:lpstr>
      <vt:lpstr>Calibri Light</vt:lpstr>
      <vt:lpstr>Poppins</vt:lpstr>
      <vt:lpstr>Sora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Boardman (7476)</dc:creator>
  <cp:lastModifiedBy>Varsha Parmar</cp:lastModifiedBy>
  <cp:revision>3</cp:revision>
  <dcterms:created xsi:type="dcterms:W3CDTF">2024-10-04T08:37:19Z</dcterms:created>
  <dcterms:modified xsi:type="dcterms:W3CDTF">2026-02-27T11:24:55Z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6ff228e-d67e-4e3c-8add-5ac11aebedac_Enabled">
    <vt:lpwstr>true</vt:lpwstr>
  </property>
  <property fmtid="{D5CDD505-2E9C-101B-9397-08002B2CF9AE}" pid="3" name="MSIP_Label_86ff228e-d67e-4e3c-8add-5ac11aebedac_SetDate">
    <vt:lpwstr>2024-10-04T08:37:19Z</vt:lpwstr>
  </property>
  <property fmtid="{D5CDD505-2E9C-101B-9397-08002B2CF9AE}" pid="4" name="MSIP_Label_86ff228e-d67e-4e3c-8add-5ac11aebedac_Method">
    <vt:lpwstr>Standard</vt:lpwstr>
  </property>
  <property fmtid="{D5CDD505-2E9C-101B-9397-08002B2CF9AE}" pid="5" name="MSIP_Label_86ff228e-d67e-4e3c-8add-5ac11aebedac_Name">
    <vt:lpwstr>86ff228e-d67e-4e3c-8add-5ac11aebedac</vt:lpwstr>
  </property>
  <property fmtid="{D5CDD505-2E9C-101B-9397-08002B2CF9AE}" pid="6" name="MSIP_Label_86ff228e-d67e-4e3c-8add-5ac11aebedac_SiteId">
    <vt:lpwstr>6b0ff425-e5e2-4239-bd8b-91ba02b7940a</vt:lpwstr>
  </property>
  <property fmtid="{D5CDD505-2E9C-101B-9397-08002B2CF9AE}" pid="7" name="MSIP_Label_86ff228e-d67e-4e3c-8add-5ac11aebedac_ActionId">
    <vt:lpwstr>eeb42a31-d591-474c-a98d-d7c9e9b7de2f</vt:lpwstr>
  </property>
  <property fmtid="{D5CDD505-2E9C-101B-9397-08002B2CF9AE}" pid="8" name="MSIP_Label_86ff228e-d67e-4e3c-8add-5ac11aebedac_ContentBits">
    <vt:lpwstr>0</vt:lpwstr>
  </property>
  <property fmtid="{D5CDD505-2E9C-101B-9397-08002B2CF9AE}" pid="9" name="ContentTypeId">
    <vt:lpwstr>0x010100ACF428C069877F4CB0708CD1B09C4A1F</vt:lpwstr>
  </property>
  <property fmtid="{D5CDD505-2E9C-101B-9397-08002B2CF9AE}" pid="10" name="MediaServiceImageTags">
    <vt:lpwstr/>
  </property>
</Properties>
</file>